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947" r:id="rId1"/>
  </p:sldMasterIdLst>
  <p:notesMasterIdLst>
    <p:notesMasterId r:id="rId62"/>
  </p:notesMasterIdLst>
  <p:handoutMasterIdLst>
    <p:handoutMasterId r:id="rId63"/>
  </p:handoutMasterIdLst>
  <p:sldIdLst>
    <p:sldId id="6260" r:id="rId2"/>
    <p:sldId id="6261" r:id="rId3"/>
    <p:sldId id="6341" r:id="rId4"/>
    <p:sldId id="6262" r:id="rId5"/>
    <p:sldId id="6263" r:id="rId6"/>
    <p:sldId id="6264" r:id="rId7"/>
    <p:sldId id="6265" r:id="rId8"/>
    <p:sldId id="6304" r:id="rId9"/>
    <p:sldId id="6297" r:id="rId10"/>
    <p:sldId id="6299" r:id="rId11"/>
    <p:sldId id="6300" r:id="rId12"/>
    <p:sldId id="6340" r:id="rId13"/>
    <p:sldId id="6302" r:id="rId14"/>
    <p:sldId id="6343" r:id="rId15"/>
    <p:sldId id="6344" r:id="rId16"/>
    <p:sldId id="6266" r:id="rId17"/>
    <p:sldId id="6267" r:id="rId18"/>
    <p:sldId id="6305" r:id="rId19"/>
    <p:sldId id="6271" r:id="rId20"/>
    <p:sldId id="6345" r:id="rId21"/>
    <p:sldId id="6346" r:id="rId22"/>
    <p:sldId id="6347" r:id="rId23"/>
    <p:sldId id="6348" r:id="rId24"/>
    <p:sldId id="6349" r:id="rId25"/>
    <p:sldId id="6350" r:id="rId26"/>
    <p:sldId id="6351" r:id="rId27"/>
    <p:sldId id="6352" r:id="rId28"/>
    <p:sldId id="6353" r:id="rId29"/>
    <p:sldId id="6354" r:id="rId30"/>
    <p:sldId id="6355" r:id="rId31"/>
    <p:sldId id="6356" r:id="rId32"/>
    <p:sldId id="6357" r:id="rId33"/>
    <p:sldId id="6358" r:id="rId34"/>
    <p:sldId id="6359" r:id="rId35"/>
    <p:sldId id="6360" r:id="rId36"/>
    <p:sldId id="6361" r:id="rId37"/>
    <p:sldId id="6362" r:id="rId38"/>
    <p:sldId id="6277" r:id="rId39"/>
    <p:sldId id="6363" r:id="rId40"/>
    <p:sldId id="6365" r:id="rId41"/>
    <p:sldId id="6366" r:id="rId42"/>
    <p:sldId id="6368" r:id="rId43"/>
    <p:sldId id="6369" r:id="rId44"/>
    <p:sldId id="6370" r:id="rId45"/>
    <p:sldId id="6291" r:id="rId46"/>
    <p:sldId id="6292" r:id="rId47"/>
    <p:sldId id="6293" r:id="rId48"/>
    <p:sldId id="6295" r:id="rId49"/>
    <p:sldId id="6371" r:id="rId50"/>
    <p:sldId id="6372" r:id="rId51"/>
    <p:sldId id="6373" r:id="rId52"/>
    <p:sldId id="6374" r:id="rId53"/>
    <p:sldId id="6375" r:id="rId54"/>
    <p:sldId id="6376" r:id="rId55"/>
    <p:sldId id="6377" r:id="rId56"/>
    <p:sldId id="6378" r:id="rId57"/>
    <p:sldId id="6379" r:id="rId58"/>
    <p:sldId id="6380" r:id="rId59"/>
    <p:sldId id="6381" r:id="rId60"/>
    <p:sldId id="6296" r:id="rId61"/>
  </p:sldIdLst>
  <p:sldSz cx="9144000" cy="6858000" type="screen4x3"/>
  <p:notesSz cx="6797675" cy="9926638"/>
  <p:defaultTextStyle>
    <a:defPPr>
      <a:defRPr lang="en-US"/>
    </a:defPPr>
    <a:lvl1pPr algn="l" rtl="0" fontAlgn="base">
      <a:spcBef>
        <a:spcPct val="0"/>
      </a:spcBef>
      <a:spcAft>
        <a:spcPct val="0"/>
      </a:spcAft>
      <a:defRPr sz="2200" i="1"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200" i="1"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200" i="1"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200" i="1"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200" i="1" kern="1200">
        <a:solidFill>
          <a:schemeClr val="tx1"/>
        </a:solidFill>
        <a:latin typeface="Arial" charset="0"/>
        <a:ea typeface="ＭＳ Ｐゴシック" pitchFamily="34" charset="-128"/>
        <a:cs typeface="Arial" charset="0"/>
      </a:defRPr>
    </a:lvl5pPr>
    <a:lvl6pPr marL="2286000" algn="l" defTabSz="914400" rtl="0" eaLnBrk="1" latinLnBrk="0" hangingPunct="1">
      <a:defRPr sz="2200" i="1" kern="1200">
        <a:solidFill>
          <a:schemeClr val="tx1"/>
        </a:solidFill>
        <a:latin typeface="Arial" charset="0"/>
        <a:ea typeface="ＭＳ Ｐゴシック" pitchFamily="34" charset="-128"/>
        <a:cs typeface="Arial" charset="0"/>
      </a:defRPr>
    </a:lvl6pPr>
    <a:lvl7pPr marL="2743200" algn="l" defTabSz="914400" rtl="0" eaLnBrk="1" latinLnBrk="0" hangingPunct="1">
      <a:defRPr sz="2200" i="1" kern="1200">
        <a:solidFill>
          <a:schemeClr val="tx1"/>
        </a:solidFill>
        <a:latin typeface="Arial" charset="0"/>
        <a:ea typeface="ＭＳ Ｐゴシック" pitchFamily="34" charset="-128"/>
        <a:cs typeface="Arial" charset="0"/>
      </a:defRPr>
    </a:lvl7pPr>
    <a:lvl8pPr marL="3200400" algn="l" defTabSz="914400" rtl="0" eaLnBrk="1" latinLnBrk="0" hangingPunct="1">
      <a:defRPr sz="2200" i="1" kern="1200">
        <a:solidFill>
          <a:schemeClr val="tx1"/>
        </a:solidFill>
        <a:latin typeface="Arial" charset="0"/>
        <a:ea typeface="ＭＳ Ｐゴシック" pitchFamily="34" charset="-128"/>
        <a:cs typeface="Arial" charset="0"/>
      </a:defRPr>
    </a:lvl8pPr>
    <a:lvl9pPr marL="3657600" algn="l" defTabSz="914400" rtl="0" eaLnBrk="1" latinLnBrk="0" hangingPunct="1">
      <a:defRPr sz="2200" i="1"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15">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mbekile TE." initials="TT" lastIdx="1" clrIdx="0">
    <p:extLst>
      <p:ext uri="{19B8F6BF-5375-455C-9EA6-DF929625EA0E}">
        <p15:presenceInfo xmlns:p15="http://schemas.microsoft.com/office/powerpoint/2012/main" userId="S-1-5-21-2965782278-3844517578-4273620311-388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66FF33"/>
    <a:srgbClr val="FFFF99"/>
    <a:srgbClr val="0000CC"/>
    <a:srgbClr val="FFCC00"/>
    <a:srgbClr val="009900"/>
    <a:srgbClr val="00CC00"/>
    <a:srgbClr val="CC9900"/>
    <a:srgbClr val="FF7C80"/>
    <a:srgbClr val="FFFF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79" autoAdjust="0"/>
    <p:restoredTop sz="83549" autoAdjust="0"/>
  </p:normalViewPr>
  <p:slideViewPr>
    <p:cSldViewPr>
      <p:cViewPr varScale="1">
        <p:scale>
          <a:sx n="73" d="100"/>
          <a:sy n="73" d="100"/>
        </p:scale>
        <p:origin x="1122" y="96"/>
      </p:cViewPr>
      <p:guideLst>
        <p:guide orient="horz" pos="2115"/>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67" d="100"/>
          <a:sy n="67" d="100"/>
        </p:scale>
        <p:origin x="-2796" y="-114"/>
      </p:cViewPr>
      <p:guideLst>
        <p:guide orient="horz" pos="3128"/>
        <p:guide pos="214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aazneenH\Desktop\PLM_2021\Manager%20&amp;%20other%20requests\Zinzi\Annual%20report%20-%20chapter%205%20&amp;%206\My%20templates%20-%20delet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TOTAL</a:t>
            </a:r>
            <a:r>
              <a:rPr lang="en-US" baseline="0"/>
              <a:t> REVENUE % </a:t>
            </a:r>
            <a:r>
              <a:rPr lang="en-US"/>
              <a:t>2020</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'Graphs for revenue'!$C$3</c:f>
              <c:strCache>
                <c:ptCount val="1"/>
                <c:pt idx="0">
                  <c:v>2020</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1-E94E-4D66-AD78-13FF158FCA78}"/>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3-E94E-4D66-AD78-13FF158FCA78}"/>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5-E94E-4D66-AD78-13FF158FCA78}"/>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7-E94E-4D66-AD78-13FF158FCA78}"/>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9-E94E-4D66-AD78-13FF158FCA78}"/>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B-E94E-4D66-AD78-13FF158FCA78}"/>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D-E94E-4D66-AD78-13FF158FCA78}"/>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F-E94E-4D66-AD78-13FF158FCA78}"/>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11-E94E-4D66-AD78-13FF158FCA78}"/>
              </c:ext>
            </c:extLst>
          </c:dPt>
          <c:dPt>
            <c:idx val="9"/>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13-E94E-4D66-AD78-13FF158FCA78}"/>
              </c:ext>
            </c:extLst>
          </c:dPt>
          <c:dPt>
            <c:idx val="10"/>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15-E94E-4D66-AD78-13FF158FCA78}"/>
              </c:ext>
            </c:extLst>
          </c:dPt>
          <c:dPt>
            <c:idx val="11"/>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17-E94E-4D66-AD78-13FF158FCA7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15:layout/>
              </c:ext>
            </c:extLst>
          </c:dLbls>
          <c:cat>
            <c:strRef>
              <c:f>'Graphs for revenue'!$B$4:$B$15</c:f>
              <c:strCache>
                <c:ptCount val="12"/>
                <c:pt idx="0">
                  <c:v>Service charges</c:v>
                </c:pt>
                <c:pt idx="1">
                  <c:v>Rental of facilities and equipment</c:v>
                </c:pt>
                <c:pt idx="2">
                  <c:v>Interest earned on outstanding debtors - exchange</c:v>
                </c:pt>
                <c:pt idx="3">
                  <c:v>Agency services</c:v>
                </c:pt>
                <c:pt idx="4">
                  <c:v>Licences and permits</c:v>
                </c:pt>
                <c:pt idx="5">
                  <c:v>Other income</c:v>
                </c:pt>
                <c:pt idx="6">
                  <c:v>Interest received - investment</c:v>
                </c:pt>
                <c:pt idx="7">
                  <c:v>Property rates</c:v>
                </c:pt>
                <c:pt idx="8">
                  <c:v>Interest earned on outstanding debtors - non exchange</c:v>
                </c:pt>
                <c:pt idx="9">
                  <c:v>Government grants &amp; subsidies</c:v>
                </c:pt>
                <c:pt idx="10">
                  <c:v>Public contributions and donations</c:v>
                </c:pt>
                <c:pt idx="11">
                  <c:v>Fines, Penalties and Forfeits</c:v>
                </c:pt>
              </c:strCache>
            </c:strRef>
          </c:cat>
          <c:val>
            <c:numRef>
              <c:f>'Graphs for revenue'!$C$4:$C$15</c:f>
              <c:numCache>
                <c:formatCode>#,##0</c:formatCode>
                <c:ptCount val="12"/>
                <c:pt idx="0">
                  <c:v>1490130351</c:v>
                </c:pt>
                <c:pt idx="1">
                  <c:v>18663282</c:v>
                </c:pt>
                <c:pt idx="2">
                  <c:v>73744846</c:v>
                </c:pt>
                <c:pt idx="3">
                  <c:v>23152861</c:v>
                </c:pt>
                <c:pt idx="4">
                  <c:v>5467702</c:v>
                </c:pt>
                <c:pt idx="5">
                  <c:v>15986199</c:v>
                </c:pt>
                <c:pt idx="6">
                  <c:v>19871721</c:v>
                </c:pt>
                <c:pt idx="7">
                  <c:v>504767991</c:v>
                </c:pt>
                <c:pt idx="8">
                  <c:v>35251713</c:v>
                </c:pt>
                <c:pt idx="9">
                  <c:v>2367160942</c:v>
                </c:pt>
                <c:pt idx="10">
                  <c:v>1043000</c:v>
                </c:pt>
                <c:pt idx="11">
                  <c:v>31584439</c:v>
                </c:pt>
              </c:numCache>
            </c:numRef>
          </c:val>
          <c:extLst>
            <c:ext xmlns:c16="http://schemas.microsoft.com/office/drawing/2014/chart" uri="{C3380CC4-5D6E-409C-BE32-E72D297353CC}">
              <c16:uniqueId val="{00000018-E94E-4D66-AD78-13FF158FCA78}"/>
            </c:ext>
          </c:extLst>
        </c:ser>
        <c:ser>
          <c:idx val="1"/>
          <c:order val="1"/>
          <c:tx>
            <c:strRef>
              <c:f>'Graphs for revenue'!$D$3</c:f>
              <c:strCache>
                <c:ptCount val="1"/>
                <c:pt idx="0">
                  <c:v>2019</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1A-E94E-4D66-AD78-13FF158FCA78}"/>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1C-E94E-4D66-AD78-13FF158FCA78}"/>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1E-E94E-4D66-AD78-13FF158FCA78}"/>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20-E94E-4D66-AD78-13FF158FCA78}"/>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22-E94E-4D66-AD78-13FF158FCA78}"/>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24-E94E-4D66-AD78-13FF158FCA78}"/>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26-E94E-4D66-AD78-13FF158FCA78}"/>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28-E94E-4D66-AD78-13FF158FCA78}"/>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2A-E94E-4D66-AD78-13FF158FCA78}"/>
              </c:ext>
            </c:extLst>
          </c:dPt>
          <c:dPt>
            <c:idx val="9"/>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2C-E94E-4D66-AD78-13FF158FCA78}"/>
              </c:ext>
            </c:extLst>
          </c:dPt>
          <c:dPt>
            <c:idx val="10"/>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2E-E94E-4D66-AD78-13FF158FCA78}"/>
              </c:ext>
            </c:extLst>
          </c:dPt>
          <c:dPt>
            <c:idx val="11"/>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30-E94E-4D66-AD78-13FF158FCA7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'Graphs for revenue'!$B$4:$B$15</c:f>
              <c:strCache>
                <c:ptCount val="12"/>
                <c:pt idx="0">
                  <c:v>Service charges</c:v>
                </c:pt>
                <c:pt idx="1">
                  <c:v>Rental of facilities and equipment</c:v>
                </c:pt>
                <c:pt idx="2">
                  <c:v>Interest earned on outstanding debtors - exchange</c:v>
                </c:pt>
                <c:pt idx="3">
                  <c:v>Agency services</c:v>
                </c:pt>
                <c:pt idx="4">
                  <c:v>Licences and permits</c:v>
                </c:pt>
                <c:pt idx="5">
                  <c:v>Other income</c:v>
                </c:pt>
                <c:pt idx="6">
                  <c:v>Interest received - investment</c:v>
                </c:pt>
                <c:pt idx="7">
                  <c:v>Property rates</c:v>
                </c:pt>
                <c:pt idx="8">
                  <c:v>Interest earned on outstanding debtors - non exchange</c:v>
                </c:pt>
                <c:pt idx="9">
                  <c:v>Government grants &amp; subsidies</c:v>
                </c:pt>
                <c:pt idx="10">
                  <c:v>Public contributions and donations</c:v>
                </c:pt>
                <c:pt idx="11">
                  <c:v>Fines, Penalties and Forfeits</c:v>
                </c:pt>
              </c:strCache>
            </c:strRef>
          </c:cat>
          <c:val>
            <c:numRef>
              <c:f>'Graphs for revenue'!$D$4:$D$15</c:f>
              <c:numCache>
                <c:formatCode>_-* #\ ##0_-;\-* #\ ##0_-;_-* "-"??_-;_-@_-</c:formatCode>
                <c:ptCount val="12"/>
                <c:pt idx="0">
                  <c:v>1321630886</c:v>
                </c:pt>
                <c:pt idx="1">
                  <c:v>24634893</c:v>
                </c:pt>
                <c:pt idx="2">
                  <c:v>64961794</c:v>
                </c:pt>
                <c:pt idx="3">
                  <c:v>27085559</c:v>
                </c:pt>
                <c:pt idx="4">
                  <c:v>7674212</c:v>
                </c:pt>
                <c:pt idx="5">
                  <c:v>18566877</c:v>
                </c:pt>
                <c:pt idx="6">
                  <c:v>13123882</c:v>
                </c:pt>
                <c:pt idx="7">
                  <c:v>420312776</c:v>
                </c:pt>
                <c:pt idx="8">
                  <c:v>0</c:v>
                </c:pt>
                <c:pt idx="9">
                  <c:v>2060771610</c:v>
                </c:pt>
                <c:pt idx="10">
                  <c:v>30403347</c:v>
                </c:pt>
                <c:pt idx="11">
                  <c:v>31298121</c:v>
                </c:pt>
              </c:numCache>
            </c:numRef>
          </c:val>
          <c:extLst>
            <c:ext xmlns:c16="http://schemas.microsoft.com/office/drawing/2014/chart" uri="{C3380CC4-5D6E-409C-BE32-E72D297353CC}">
              <c16:uniqueId val="{00000031-E94E-4D66-AD78-13FF158FCA78}"/>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67842" name="Rectangle 2"/>
          <p:cNvSpPr>
            <a:spLocks noGrp="1" noChangeArrowheads="1"/>
          </p:cNvSpPr>
          <p:nvPr>
            <p:ph type="hdr" sz="quarter"/>
          </p:nvPr>
        </p:nvSpPr>
        <p:spPr bwMode="auto">
          <a:xfrm>
            <a:off x="1" y="1"/>
            <a:ext cx="2947233" cy="496332"/>
          </a:xfrm>
          <a:prstGeom prst="rect">
            <a:avLst/>
          </a:prstGeom>
          <a:noFill/>
          <a:ln w="9525">
            <a:noFill/>
            <a:miter lim="800000"/>
            <a:headEnd/>
            <a:tailEnd/>
          </a:ln>
          <a:effectLst/>
        </p:spPr>
        <p:txBody>
          <a:bodyPr vert="horz" wrap="square" lIns="88071" tIns="44035" rIns="88071" bIns="44035" numCol="1" anchor="t" anchorCtr="0" compatLnSpc="1">
            <a:prstTxWarp prst="textNoShape">
              <a:avLst/>
            </a:prstTxWarp>
          </a:bodyPr>
          <a:lstStyle>
            <a:lvl1pPr algn="l" defTabSz="880551" eaLnBrk="0" hangingPunct="0">
              <a:defRPr sz="1100" i="0" dirty="0">
                <a:latin typeface="Arial" charset="0"/>
                <a:cs typeface="+mn-cs"/>
              </a:defRPr>
            </a:lvl1pPr>
          </a:lstStyle>
          <a:p>
            <a:pPr>
              <a:defRPr/>
            </a:pPr>
            <a:endParaRPr lang="en-GB" dirty="0"/>
          </a:p>
        </p:txBody>
      </p:sp>
      <p:sp>
        <p:nvSpPr>
          <p:cNvPr id="2467843" name="Rectangle 3"/>
          <p:cNvSpPr>
            <a:spLocks noGrp="1" noChangeArrowheads="1"/>
          </p:cNvSpPr>
          <p:nvPr>
            <p:ph type="dt" sz="quarter" idx="1"/>
          </p:nvPr>
        </p:nvSpPr>
        <p:spPr bwMode="auto">
          <a:xfrm>
            <a:off x="3848870" y="1"/>
            <a:ext cx="2947233" cy="496332"/>
          </a:xfrm>
          <a:prstGeom prst="rect">
            <a:avLst/>
          </a:prstGeom>
          <a:noFill/>
          <a:ln w="9525">
            <a:noFill/>
            <a:miter lim="800000"/>
            <a:headEnd/>
            <a:tailEnd/>
          </a:ln>
          <a:effectLst/>
        </p:spPr>
        <p:txBody>
          <a:bodyPr vert="horz" wrap="square" lIns="88071" tIns="44035" rIns="88071" bIns="44035" numCol="1" anchor="t" anchorCtr="0" compatLnSpc="1">
            <a:prstTxWarp prst="textNoShape">
              <a:avLst/>
            </a:prstTxWarp>
          </a:bodyPr>
          <a:lstStyle>
            <a:lvl1pPr algn="r" defTabSz="880551" eaLnBrk="0" hangingPunct="0">
              <a:defRPr sz="1100" i="0" dirty="0">
                <a:latin typeface="Arial" charset="0"/>
                <a:cs typeface="+mn-cs"/>
              </a:defRPr>
            </a:lvl1pPr>
          </a:lstStyle>
          <a:p>
            <a:pPr>
              <a:defRPr/>
            </a:pPr>
            <a:endParaRPr lang="en-GB" dirty="0"/>
          </a:p>
        </p:txBody>
      </p:sp>
      <p:sp>
        <p:nvSpPr>
          <p:cNvPr id="2467844" name="Rectangle 4"/>
          <p:cNvSpPr>
            <a:spLocks noGrp="1" noChangeArrowheads="1"/>
          </p:cNvSpPr>
          <p:nvPr>
            <p:ph type="ftr" sz="quarter" idx="2"/>
          </p:nvPr>
        </p:nvSpPr>
        <p:spPr bwMode="auto">
          <a:xfrm>
            <a:off x="1" y="9428584"/>
            <a:ext cx="2947233" cy="496332"/>
          </a:xfrm>
          <a:prstGeom prst="rect">
            <a:avLst/>
          </a:prstGeom>
          <a:noFill/>
          <a:ln w="9525">
            <a:noFill/>
            <a:miter lim="800000"/>
            <a:headEnd/>
            <a:tailEnd/>
          </a:ln>
          <a:effectLst/>
        </p:spPr>
        <p:txBody>
          <a:bodyPr vert="horz" wrap="square" lIns="88071" tIns="44035" rIns="88071" bIns="44035" numCol="1" anchor="b" anchorCtr="0" compatLnSpc="1">
            <a:prstTxWarp prst="textNoShape">
              <a:avLst/>
            </a:prstTxWarp>
          </a:bodyPr>
          <a:lstStyle>
            <a:lvl1pPr algn="l" defTabSz="880551" eaLnBrk="0" hangingPunct="0">
              <a:defRPr sz="1100" i="0" dirty="0">
                <a:latin typeface="Arial" charset="0"/>
                <a:cs typeface="+mn-cs"/>
              </a:defRPr>
            </a:lvl1pPr>
          </a:lstStyle>
          <a:p>
            <a:pPr>
              <a:defRPr/>
            </a:pPr>
            <a:r>
              <a:rPr lang="en-GB" smtClean="0"/>
              <a:t>The number of households receiving Free Basic Services changes over time. Whereas there is continuous increase in terms of the allocation for Free Basic Services.</a:t>
            </a:r>
            <a:endParaRPr lang="en-GB" dirty="0"/>
          </a:p>
        </p:txBody>
      </p:sp>
      <p:sp>
        <p:nvSpPr>
          <p:cNvPr id="2467845" name="Rectangle 5"/>
          <p:cNvSpPr>
            <a:spLocks noGrp="1" noChangeArrowheads="1"/>
          </p:cNvSpPr>
          <p:nvPr>
            <p:ph type="sldNum" sz="quarter" idx="3"/>
          </p:nvPr>
        </p:nvSpPr>
        <p:spPr bwMode="auto">
          <a:xfrm>
            <a:off x="3848870" y="9428584"/>
            <a:ext cx="2947233" cy="496332"/>
          </a:xfrm>
          <a:prstGeom prst="rect">
            <a:avLst/>
          </a:prstGeom>
          <a:noFill/>
          <a:ln w="9525">
            <a:noFill/>
            <a:miter lim="800000"/>
            <a:headEnd/>
            <a:tailEnd/>
          </a:ln>
          <a:effectLst/>
        </p:spPr>
        <p:txBody>
          <a:bodyPr vert="horz" wrap="square" lIns="88071" tIns="44035" rIns="88071" bIns="44035" numCol="1" anchor="b" anchorCtr="0" compatLnSpc="1">
            <a:prstTxWarp prst="textNoShape">
              <a:avLst/>
            </a:prstTxWarp>
          </a:bodyPr>
          <a:lstStyle>
            <a:lvl1pPr algn="r" defTabSz="880551" eaLnBrk="0" hangingPunct="0">
              <a:defRPr sz="1100" i="0">
                <a:latin typeface="Arial" charset="0"/>
                <a:cs typeface="+mn-cs"/>
              </a:defRPr>
            </a:lvl1pPr>
          </a:lstStyle>
          <a:p>
            <a:pPr>
              <a:defRPr/>
            </a:pPr>
            <a:fld id="{316714C9-84A9-436E-B385-097B4F645315}" type="slidenum">
              <a:rPr lang="en-GB"/>
              <a:pPr>
                <a:defRPr/>
              </a:pPr>
              <a:t>‹#›</a:t>
            </a:fld>
            <a:endParaRPr lang="en-GB" dirty="0"/>
          </a:p>
        </p:txBody>
      </p:sp>
    </p:spTree>
    <p:extLst>
      <p:ext uri="{BB962C8B-B14F-4D97-AF65-F5344CB8AC3E}">
        <p14:creationId xmlns:p14="http://schemas.microsoft.com/office/powerpoint/2010/main" val="232565220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1"/>
            <a:ext cx="2945660" cy="496332"/>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l" defTabSz="920576" eaLnBrk="0" hangingPunct="0">
              <a:defRPr sz="1200" i="0" dirty="0">
                <a:latin typeface="Arial" charset="0"/>
                <a:cs typeface="+mn-cs"/>
              </a:defRPr>
            </a:lvl1pPr>
          </a:lstStyle>
          <a:p>
            <a:pPr>
              <a:defRPr/>
            </a:pPr>
            <a:endParaRPr lang="en-GB" dirty="0"/>
          </a:p>
        </p:txBody>
      </p:sp>
      <p:sp>
        <p:nvSpPr>
          <p:cNvPr id="15363" name="Rectangle 3"/>
          <p:cNvSpPr>
            <a:spLocks noGrp="1" noChangeArrowheads="1"/>
          </p:cNvSpPr>
          <p:nvPr>
            <p:ph type="dt" idx="1"/>
          </p:nvPr>
        </p:nvSpPr>
        <p:spPr bwMode="auto">
          <a:xfrm>
            <a:off x="3850442" y="1"/>
            <a:ext cx="2945660" cy="496332"/>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r" defTabSz="920576" eaLnBrk="0" hangingPunct="0">
              <a:defRPr sz="1200" i="0" dirty="0">
                <a:latin typeface="Arial" charset="0"/>
                <a:cs typeface="+mn-cs"/>
              </a:defRPr>
            </a:lvl1pPr>
          </a:lstStyle>
          <a:p>
            <a:pPr>
              <a:defRPr/>
            </a:pPr>
            <a:endParaRPr lang="en-GB" dirty="0"/>
          </a:p>
        </p:txBody>
      </p:sp>
      <p:sp>
        <p:nvSpPr>
          <p:cNvPr id="167940" name="Rectangle 4"/>
          <p:cNvSpPr>
            <a:spLocks noGrp="1" noRot="1" noChangeAspect="1" noChangeArrowheads="1" noTextEdit="1"/>
          </p:cNvSpPr>
          <p:nvPr>
            <p:ph type="sldImg" idx="2"/>
          </p:nvPr>
        </p:nvSpPr>
        <p:spPr bwMode="auto">
          <a:xfrm>
            <a:off x="919163" y="742950"/>
            <a:ext cx="4964112" cy="3722688"/>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79768" y="4713431"/>
            <a:ext cx="5438140" cy="4470434"/>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5366" name="Rectangle 6"/>
          <p:cNvSpPr>
            <a:spLocks noGrp="1" noChangeArrowheads="1"/>
          </p:cNvSpPr>
          <p:nvPr>
            <p:ph type="ftr" sz="quarter" idx="4"/>
          </p:nvPr>
        </p:nvSpPr>
        <p:spPr bwMode="auto">
          <a:xfrm>
            <a:off x="0" y="9428584"/>
            <a:ext cx="2945660" cy="496332"/>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l" defTabSz="920576" eaLnBrk="0" hangingPunct="0">
              <a:defRPr sz="1200" i="0" dirty="0">
                <a:latin typeface="Arial" charset="0"/>
                <a:cs typeface="+mn-cs"/>
              </a:defRPr>
            </a:lvl1pPr>
          </a:lstStyle>
          <a:p>
            <a:pPr>
              <a:defRPr/>
            </a:pPr>
            <a:r>
              <a:rPr lang="en-GB" smtClean="0"/>
              <a:t>The number of households receiving Free Basic Services changes over time. Whereas there is continuous increase in terms of the allocation for Free Basic Services.</a:t>
            </a:r>
            <a:endParaRPr lang="en-GB" dirty="0"/>
          </a:p>
        </p:txBody>
      </p:sp>
      <p:sp>
        <p:nvSpPr>
          <p:cNvPr id="15367" name="Rectangle 7"/>
          <p:cNvSpPr>
            <a:spLocks noGrp="1" noChangeArrowheads="1"/>
          </p:cNvSpPr>
          <p:nvPr>
            <p:ph type="sldNum" sz="quarter" idx="5"/>
          </p:nvPr>
        </p:nvSpPr>
        <p:spPr bwMode="auto">
          <a:xfrm>
            <a:off x="3850442" y="9428584"/>
            <a:ext cx="2945660" cy="496332"/>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r" defTabSz="920576" eaLnBrk="0" hangingPunct="0">
              <a:defRPr sz="1200" i="0">
                <a:latin typeface="Arial" charset="0"/>
                <a:cs typeface="+mn-cs"/>
              </a:defRPr>
            </a:lvl1pPr>
          </a:lstStyle>
          <a:p>
            <a:pPr>
              <a:defRPr/>
            </a:pPr>
            <a:fld id="{EC6D06CF-DB4F-4FE4-92E4-777C498448F8}" type="slidenum">
              <a:rPr lang="en-GB"/>
              <a:pPr>
                <a:defRPr/>
              </a:pPr>
              <a:t>‹#›</a:t>
            </a:fld>
            <a:endParaRPr lang="en-GB" dirty="0"/>
          </a:p>
        </p:txBody>
      </p:sp>
    </p:spTree>
    <p:extLst>
      <p:ext uri="{BB962C8B-B14F-4D97-AF65-F5344CB8AC3E}">
        <p14:creationId xmlns:p14="http://schemas.microsoft.com/office/powerpoint/2010/main" val="81731954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AD2532-FC6A-46E1-B7CF-EEB586E4AA13}" type="slidenum">
              <a:rPr lang="en-US" altLang="en-US" smtClean="0"/>
              <a:pPr/>
              <a:t>2</a:t>
            </a:fld>
            <a:endParaRPr lang="en-US" altLang="en-US"/>
          </a:p>
        </p:txBody>
      </p:sp>
      <p:sp>
        <p:nvSpPr>
          <p:cNvPr id="5" name="Footer Placeholder 4"/>
          <p:cNvSpPr>
            <a:spLocks noGrp="1"/>
          </p:cNvSpPr>
          <p:nvPr>
            <p:ph type="ftr" sz="quarter" idx="11"/>
          </p:nvPr>
        </p:nvSpPr>
        <p:spPr/>
        <p:txBody>
          <a:bodyPr/>
          <a:lstStyle/>
          <a:p>
            <a:pPr>
              <a:defRPr/>
            </a:pPr>
            <a:r>
              <a:rPr lang="en-GB" smtClean="0"/>
              <a:t>The number of households receiving Free Basic Services changes over time. Whereas there is continuous increase in terms of the allocation for Free Basic Services.</a:t>
            </a:r>
            <a:endParaRPr lang="en-GB" dirty="0"/>
          </a:p>
        </p:txBody>
      </p:sp>
    </p:spTree>
    <p:extLst>
      <p:ext uri="{BB962C8B-B14F-4D97-AF65-F5344CB8AC3E}">
        <p14:creationId xmlns:p14="http://schemas.microsoft.com/office/powerpoint/2010/main" val="1016737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AD2532-FC6A-46E1-B7CF-EEB586E4AA13}" type="slidenum">
              <a:rPr lang="en-US" altLang="en-US" smtClean="0"/>
              <a:pPr/>
              <a:t>3</a:t>
            </a:fld>
            <a:endParaRPr lang="en-US" altLang="en-US"/>
          </a:p>
        </p:txBody>
      </p:sp>
      <p:sp>
        <p:nvSpPr>
          <p:cNvPr id="5" name="Footer Placeholder 4"/>
          <p:cNvSpPr>
            <a:spLocks noGrp="1"/>
          </p:cNvSpPr>
          <p:nvPr>
            <p:ph type="ftr" sz="quarter" idx="11"/>
          </p:nvPr>
        </p:nvSpPr>
        <p:spPr/>
        <p:txBody>
          <a:bodyPr/>
          <a:lstStyle/>
          <a:p>
            <a:pPr>
              <a:defRPr/>
            </a:pPr>
            <a:r>
              <a:rPr lang="en-GB" smtClean="0"/>
              <a:t>The number of households receiving Free Basic Services changes over time. Whereas there is continuous increase in terms of the allocation for Free Basic Services.</a:t>
            </a:r>
            <a:endParaRPr lang="en-GB" dirty="0"/>
          </a:p>
        </p:txBody>
      </p:sp>
    </p:spTree>
    <p:extLst>
      <p:ext uri="{BB962C8B-B14F-4D97-AF65-F5344CB8AC3E}">
        <p14:creationId xmlns:p14="http://schemas.microsoft.com/office/powerpoint/2010/main" val="2865118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GB" smtClean="0"/>
              <a:t>The number of households receiving Free Basic Services changes over time. Whereas there is continuous increase in terms of the allocation for Free Basic Services.</a:t>
            </a:r>
            <a:endParaRPr lang="en-GB" dirty="0"/>
          </a:p>
        </p:txBody>
      </p:sp>
      <p:sp>
        <p:nvSpPr>
          <p:cNvPr id="5" name="Slide Number Placeholder 4"/>
          <p:cNvSpPr>
            <a:spLocks noGrp="1"/>
          </p:cNvSpPr>
          <p:nvPr>
            <p:ph type="sldNum" sz="quarter" idx="11"/>
          </p:nvPr>
        </p:nvSpPr>
        <p:spPr/>
        <p:txBody>
          <a:bodyPr/>
          <a:lstStyle/>
          <a:p>
            <a:pPr>
              <a:defRPr/>
            </a:pPr>
            <a:fld id="{EC6D06CF-DB4F-4FE4-92E4-777C498448F8}" type="slidenum">
              <a:rPr lang="en-GB" smtClean="0"/>
              <a:pPr>
                <a:defRPr/>
              </a:pPr>
              <a:t>16</a:t>
            </a:fld>
            <a:endParaRPr lang="en-GB" dirty="0"/>
          </a:p>
        </p:txBody>
      </p:sp>
    </p:spTree>
    <p:extLst>
      <p:ext uri="{BB962C8B-B14F-4D97-AF65-F5344CB8AC3E}">
        <p14:creationId xmlns:p14="http://schemas.microsoft.com/office/powerpoint/2010/main" val="3460051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xfrm>
            <a:off x="3851275" y="9428163"/>
            <a:ext cx="2944813" cy="496887"/>
          </a:xfrm>
          <a:noFill/>
        </p:spPr>
        <p:txBody>
          <a:bodyPr/>
          <a:lstStyle/>
          <a:p>
            <a:fld id="{3551C987-40A9-42CE-8093-BFC4AAB93C74}" type="slidenum">
              <a:rPr lang="en-US" altLang="en-US"/>
              <a:pPr/>
              <a:t>60</a:t>
            </a:fld>
            <a:endParaRPr lang="en-US" altLang="en-US"/>
          </a:p>
        </p:txBody>
      </p:sp>
      <p:sp>
        <p:nvSpPr>
          <p:cNvPr id="29699" name="Rectangle 2"/>
          <p:cNvSpPr>
            <a:spLocks noGrp="1" noRot="1" noChangeAspect="1" noChangeArrowheads="1" noTextEdit="1"/>
          </p:cNvSpPr>
          <p:nvPr>
            <p:ph type="sldImg"/>
          </p:nvPr>
        </p:nvSpPr>
        <p:spPr>
          <a:xfrm>
            <a:off x="919163" y="744538"/>
            <a:ext cx="4962525" cy="3722687"/>
          </a:xfrm>
          <a:ln/>
        </p:spPr>
      </p:sp>
      <p:sp>
        <p:nvSpPr>
          <p:cNvPr id="29700" name="Rectangle 3"/>
          <p:cNvSpPr>
            <a:spLocks noGrp="1" noChangeArrowheads="1"/>
          </p:cNvSpPr>
          <p:nvPr>
            <p:ph type="body" idx="1"/>
          </p:nvPr>
        </p:nvSpPr>
        <p:spPr>
          <a:noFill/>
          <a:ln/>
        </p:spPr>
        <p:txBody>
          <a:bodyPr/>
          <a:lstStyle/>
          <a:p>
            <a:pPr eaLnBrk="1" hangingPunct="1">
              <a:spcBef>
                <a:spcPct val="0"/>
              </a:spcBef>
            </a:pPr>
            <a:endParaRPr lang="en-US" altLang="en-US" smtClean="0">
              <a:latin typeface="Arial" pitchFamily="34" charset="0"/>
              <a:ea typeface="MS PGothic" pitchFamily="34" charset="-128"/>
            </a:endParaRPr>
          </a:p>
        </p:txBody>
      </p:sp>
      <p:sp>
        <p:nvSpPr>
          <p:cNvPr id="2" name="Footer Placeholder 1"/>
          <p:cNvSpPr>
            <a:spLocks noGrp="1"/>
          </p:cNvSpPr>
          <p:nvPr>
            <p:ph type="ftr" sz="quarter" idx="10"/>
          </p:nvPr>
        </p:nvSpPr>
        <p:spPr/>
        <p:txBody>
          <a:bodyPr/>
          <a:lstStyle/>
          <a:p>
            <a:pPr>
              <a:defRPr/>
            </a:pPr>
            <a:r>
              <a:rPr lang="en-GB" smtClean="0"/>
              <a:t>The number of households receiving Free Basic Services changes over time. Whereas there is continuous increase in terms of the allocation for Free Basic Services.</a:t>
            </a:r>
            <a:endParaRPr lang="en-GB" dirty="0"/>
          </a:p>
        </p:txBody>
      </p:sp>
    </p:spTree>
    <p:extLst>
      <p:ext uri="{BB962C8B-B14F-4D97-AF65-F5344CB8AC3E}">
        <p14:creationId xmlns:p14="http://schemas.microsoft.com/office/powerpoint/2010/main" val="4108575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cid:image004.png@01D22ED4.03EEECE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cid:image004.png@01D22ED4.03EEECE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cid:image004.png@01D22ED4.03EEECE0"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85480" y="298393"/>
            <a:ext cx="5368652" cy="1955028"/>
          </a:xfrm>
        </p:spPr>
        <p:txBody>
          <a:bodyPr anchor="t">
            <a:noAutofit/>
          </a:bodyPr>
          <a:lstStyle>
            <a:lvl1pPr algn="ctr">
              <a:defRPr sz="4000" spc="600" baseline="0"/>
            </a:lvl1pPr>
          </a:lstStyle>
          <a:p>
            <a:r>
              <a:rPr lang="en-US" dirty="0" smtClean="0"/>
              <a:t>Click to edit Master title style</a:t>
            </a:r>
            <a:endParaRPr lang="en-US" dirty="0"/>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 y="0"/>
            <a:ext cx="4667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p:cNvPicPr>
            <a:picLocks noChangeAspect="1"/>
          </p:cNvPicPr>
          <p:nvPr userDrawn="1"/>
        </p:nvPicPr>
        <p:blipFill>
          <a:blip r:embed="rId2" cstate="print"/>
          <a:stretch>
            <a:fillRect/>
          </a:stretch>
        </p:blipFill>
        <p:spPr>
          <a:xfrm>
            <a:off x="8158151" y="0"/>
            <a:ext cx="985849" cy="10817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7"/>
          <p:cNvPicPr>
            <a:picLocks noChangeAspect="1"/>
          </p:cNvPicPr>
          <p:nvPr userDrawn="1"/>
        </p:nvPicPr>
        <p:blipFill>
          <a:blip r:embed="rId3" cstate="print"/>
          <a:stretch>
            <a:fillRect/>
          </a:stretch>
        </p:blipFill>
        <p:spPr>
          <a:xfrm>
            <a:off x="1135120" y="4104591"/>
            <a:ext cx="7211980" cy="2325031"/>
          </a:xfrm>
          <a:prstGeom prst="rect">
            <a:avLst/>
          </a:prstGeom>
        </p:spPr>
      </p:pic>
    </p:spTree>
    <p:extLst>
      <p:ext uri="{BB962C8B-B14F-4D97-AF65-F5344CB8AC3E}">
        <p14:creationId xmlns:p14="http://schemas.microsoft.com/office/powerpoint/2010/main" val="13854268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73789" y="6375679"/>
            <a:ext cx="925016" cy="348462"/>
          </a:xfrm>
          <a:prstGeom prst="rect">
            <a:avLst/>
          </a:prstGeom>
        </p:spPr>
        <p:txBody>
          <a:bodyPr/>
          <a:lstStyle/>
          <a:p>
            <a:pPr>
              <a:defRPr/>
            </a:pPr>
            <a:fld id="{342EAF62-F0AA-45C1-B33E-1CB81CFCBC32}" type="datetime1">
              <a:rPr lang="en-US" smtClean="0"/>
              <a:pPr>
                <a:defRPr/>
              </a:pPr>
              <a:t>8/4/2021</a:t>
            </a:fld>
            <a:endParaRPr lang="en-US" dirty="0"/>
          </a:p>
        </p:txBody>
      </p:sp>
      <p:sp>
        <p:nvSpPr>
          <p:cNvPr id="6" name="Footer Placeholder 5"/>
          <p:cNvSpPr>
            <a:spLocks noGrp="1"/>
          </p:cNvSpPr>
          <p:nvPr>
            <p:ph type="ftr" sz="quarter" idx="11"/>
          </p:nvPr>
        </p:nvSpPr>
        <p:spPr>
          <a:xfrm>
            <a:off x="1577716" y="6375679"/>
            <a:ext cx="2611634" cy="345796"/>
          </a:xfrm>
          <a:prstGeom prst="rect">
            <a:avLst/>
          </a:prstGeom>
        </p:spPr>
        <p:txBody>
          <a:bodyPr/>
          <a:lstStyle/>
          <a:p>
            <a:pPr>
              <a:defRPr/>
            </a:pPr>
            <a:endParaRPr lang="en-ZA" dirty="0"/>
          </a:p>
        </p:txBody>
      </p:sp>
      <p:sp>
        <p:nvSpPr>
          <p:cNvPr id="7" name="Slide Number Placeholder 6"/>
          <p:cNvSpPr>
            <a:spLocks noGrp="1"/>
          </p:cNvSpPr>
          <p:nvPr>
            <p:ph type="sldNum" sz="quarter" idx="12"/>
          </p:nvPr>
        </p:nvSpPr>
        <p:spPr>
          <a:xfrm>
            <a:off x="4268261" y="6375679"/>
            <a:ext cx="924342" cy="345796"/>
          </a:xfrm>
        </p:spPr>
        <p:txBody>
          <a:bodyPr/>
          <a:lstStyle/>
          <a:p>
            <a:pPr>
              <a:defRPr/>
            </a:pPr>
            <a:fld id="{84CFAB66-050C-45E3-AA7B-E4EC954845D3}" type="slidenum">
              <a:rPr lang="en-ZA" smtClean="0"/>
              <a:pPr>
                <a:defRPr/>
              </a:pPr>
              <a:t>‹#›</a:t>
            </a:fld>
            <a:endParaRPr lang="en-ZA" dirty="0"/>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19222645"/>
      </p:ext>
    </p:extLst>
  </p:cSld>
  <p:clrMapOvr>
    <a:masterClrMapping/>
  </p:clrMapOvr>
  <p:transition>
    <p:wipe dir="r"/>
  </p:transition>
  <p:timing>
    <p:tnLst>
      <p:par>
        <p:cTn id="1" dur="indefinite" restart="never" nodeType="tmRoot"/>
      </p:par>
    </p:tnLst>
  </p:timing>
  <p:extLst mod="1">
    <p:ext uri="{DCECCB84-F9BA-43D5-87BE-67443E8EF086}">
      <p15:sldGuideLst xmlns:p15="http://schemas.microsoft.com/office/powerpoint/2012/main">
        <p15:guide id="1" orient="horz" pos="69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11" name="Freeform 11"/>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74463" y="6375679"/>
            <a:ext cx="924342" cy="348462"/>
          </a:xfrm>
          <a:prstGeom prst="rect">
            <a:avLst/>
          </a:prstGeom>
        </p:spPr>
        <p:txBody>
          <a:bodyPr/>
          <a:lstStyle/>
          <a:p>
            <a:pPr>
              <a:defRPr/>
            </a:pPr>
            <a:fld id="{60532C1B-0461-44A4-B567-49469AB02221}" type="datetime1">
              <a:rPr lang="en-US" smtClean="0"/>
              <a:pPr>
                <a:defRPr/>
              </a:pPr>
              <a:t>8/4/2021</a:t>
            </a:fld>
            <a:endParaRPr lang="en-US" dirty="0"/>
          </a:p>
        </p:txBody>
      </p:sp>
      <p:sp>
        <p:nvSpPr>
          <p:cNvPr id="6" name="Footer Placeholder 5"/>
          <p:cNvSpPr>
            <a:spLocks noGrp="1"/>
          </p:cNvSpPr>
          <p:nvPr>
            <p:ph type="ftr" sz="quarter" idx="11"/>
          </p:nvPr>
        </p:nvSpPr>
        <p:spPr>
          <a:xfrm>
            <a:off x="1577716" y="6375679"/>
            <a:ext cx="2611634" cy="345796"/>
          </a:xfrm>
          <a:prstGeom prst="rect">
            <a:avLst/>
          </a:prstGeom>
        </p:spPr>
        <p:txBody>
          <a:bodyPr/>
          <a:lstStyle/>
          <a:p>
            <a:pPr>
              <a:defRPr/>
            </a:pPr>
            <a:endParaRPr lang="en-ZA" dirty="0"/>
          </a:p>
        </p:txBody>
      </p:sp>
      <p:sp>
        <p:nvSpPr>
          <p:cNvPr id="7" name="Slide Number Placeholder 6"/>
          <p:cNvSpPr>
            <a:spLocks noGrp="1"/>
          </p:cNvSpPr>
          <p:nvPr>
            <p:ph type="sldNum" sz="quarter" idx="12"/>
          </p:nvPr>
        </p:nvSpPr>
        <p:spPr>
          <a:xfrm>
            <a:off x="4256153" y="6375679"/>
            <a:ext cx="947460" cy="345796"/>
          </a:xfrm>
        </p:spPr>
        <p:txBody>
          <a:bodyPr/>
          <a:lstStyle/>
          <a:p>
            <a:pPr>
              <a:defRPr/>
            </a:pPr>
            <a:fld id="{96841BEE-25AB-4231-A5FB-E6EE45E21C9A}" type="slidenum">
              <a:rPr lang="en-ZA" smtClean="0"/>
              <a:pPr>
                <a:defRPr/>
              </a:pPr>
              <a:t>‹#›</a:t>
            </a:fld>
            <a:endParaRPr lang="en-ZA" dirty="0"/>
          </a:p>
        </p:txBody>
      </p:sp>
      <p:sp>
        <p:nvSpPr>
          <p:cNvPr id="13" name="Rectangle 12"/>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44665837"/>
      </p:ext>
    </p:extLst>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38758" y="6375679"/>
            <a:ext cx="1747292" cy="348462"/>
          </a:xfrm>
          <a:prstGeom prst="rect">
            <a:avLst/>
          </a:prstGeom>
        </p:spPr>
        <p:txBody>
          <a:bodyPr/>
          <a:lstStyle/>
          <a:p>
            <a:pPr>
              <a:defRPr/>
            </a:pPr>
            <a:fld id="{0F763D7F-796A-4D7F-B1FF-2A7784631AB7}" type="datetime1">
              <a:rPr lang="en-US" smtClean="0"/>
              <a:pPr>
                <a:defRPr/>
              </a:pPr>
              <a:t>8/4/2021</a:t>
            </a:fld>
            <a:endParaRPr lang="en-US" dirty="0"/>
          </a:p>
        </p:txBody>
      </p:sp>
      <p:sp>
        <p:nvSpPr>
          <p:cNvPr id="5" name="Footer Placeholder 4"/>
          <p:cNvSpPr>
            <a:spLocks noGrp="1"/>
          </p:cNvSpPr>
          <p:nvPr>
            <p:ph type="ftr" sz="quarter" idx="11"/>
          </p:nvPr>
        </p:nvSpPr>
        <p:spPr>
          <a:xfrm>
            <a:off x="3028950" y="6375679"/>
            <a:ext cx="3086100" cy="345796"/>
          </a:xfrm>
          <a:prstGeom prst="rect">
            <a:avLst/>
          </a:prstGeom>
        </p:spPr>
        <p:txBody>
          <a:bodyPr/>
          <a:lstStyle/>
          <a:p>
            <a:pPr>
              <a:defRPr/>
            </a:pPr>
            <a:endParaRPr lang="en-ZA" dirty="0"/>
          </a:p>
        </p:txBody>
      </p:sp>
      <p:sp>
        <p:nvSpPr>
          <p:cNvPr id="6" name="Slide Number Placeholder 5"/>
          <p:cNvSpPr>
            <a:spLocks noGrp="1"/>
          </p:cNvSpPr>
          <p:nvPr>
            <p:ph type="sldNum" sz="quarter" idx="12"/>
          </p:nvPr>
        </p:nvSpPr>
        <p:spPr/>
        <p:txBody>
          <a:bodyPr/>
          <a:lstStyle/>
          <a:p>
            <a:pPr>
              <a:defRPr/>
            </a:pPr>
            <a:fld id="{07555060-8BD6-4B33-9638-3683FA8A8E57}" type="slidenum">
              <a:rPr lang="en-ZA" smtClean="0"/>
              <a:pPr>
                <a:defRPr/>
              </a:pPr>
              <a:t>‹#›</a:t>
            </a:fld>
            <a:endParaRPr lang="en-ZA" dirty="0"/>
          </a:p>
        </p:txBody>
      </p:sp>
    </p:spTree>
    <p:extLst>
      <p:ext uri="{BB962C8B-B14F-4D97-AF65-F5344CB8AC3E}">
        <p14:creationId xmlns:p14="http://schemas.microsoft.com/office/powerpoint/2010/main" val="2635798155"/>
      </p:ext>
    </p:extLst>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38758" y="6375679"/>
            <a:ext cx="1747292" cy="348462"/>
          </a:xfrm>
          <a:prstGeom prst="rect">
            <a:avLst/>
          </a:prstGeom>
        </p:spPr>
        <p:txBody>
          <a:bodyPr/>
          <a:lstStyle/>
          <a:p>
            <a:pPr>
              <a:defRPr/>
            </a:pPr>
            <a:fld id="{6AFDC768-18F6-4EFF-AD52-671B53914753}" type="datetime1">
              <a:rPr lang="en-US" smtClean="0"/>
              <a:pPr>
                <a:defRPr/>
              </a:pPr>
              <a:t>8/4/2021</a:t>
            </a:fld>
            <a:endParaRPr lang="en-US" dirty="0"/>
          </a:p>
        </p:txBody>
      </p:sp>
      <p:sp>
        <p:nvSpPr>
          <p:cNvPr id="5" name="Footer Placeholder 4"/>
          <p:cNvSpPr>
            <a:spLocks noGrp="1"/>
          </p:cNvSpPr>
          <p:nvPr>
            <p:ph type="ftr" sz="quarter" idx="11"/>
          </p:nvPr>
        </p:nvSpPr>
        <p:spPr>
          <a:xfrm>
            <a:off x="3028950" y="6375679"/>
            <a:ext cx="3086100" cy="345796"/>
          </a:xfrm>
          <a:prstGeom prst="rect">
            <a:avLst/>
          </a:prstGeom>
        </p:spPr>
        <p:txBody>
          <a:bodyPr/>
          <a:lstStyle/>
          <a:p>
            <a:pPr>
              <a:defRPr/>
            </a:pPr>
            <a:endParaRPr lang="en-ZA" dirty="0"/>
          </a:p>
        </p:txBody>
      </p:sp>
      <p:sp>
        <p:nvSpPr>
          <p:cNvPr id="6" name="Slide Number Placeholder 5"/>
          <p:cNvSpPr>
            <a:spLocks noGrp="1"/>
          </p:cNvSpPr>
          <p:nvPr>
            <p:ph type="sldNum" sz="quarter" idx="12"/>
          </p:nvPr>
        </p:nvSpPr>
        <p:spPr/>
        <p:txBody>
          <a:bodyPr/>
          <a:lstStyle/>
          <a:p>
            <a:pPr>
              <a:defRPr/>
            </a:pPr>
            <a:fld id="{D6BFCB84-6AA6-4D05-BFB5-7B2EA099BF19}" type="slidenum">
              <a:rPr lang="en-ZA" smtClean="0"/>
              <a:pPr>
                <a:defRPr/>
              </a:pPr>
              <a:t>‹#›</a:t>
            </a:fld>
            <a:endParaRPr lang="en-ZA" dirty="0"/>
          </a:p>
        </p:txBody>
      </p:sp>
    </p:spTree>
    <p:extLst>
      <p:ext uri="{BB962C8B-B14F-4D97-AF65-F5344CB8AC3E}">
        <p14:creationId xmlns:p14="http://schemas.microsoft.com/office/powerpoint/2010/main" val="1471802863"/>
      </p:ext>
    </p:extLst>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2987824" y="1017022"/>
            <a:ext cx="5470376" cy="3014463"/>
          </a:xfrm>
        </p:spPr>
        <p:txBody>
          <a:bodyPr>
            <a:noAutofit/>
            <a:sp3d prstMaterial="matte">
              <a:bevelT w="38100" h="38100"/>
              <a:contourClr>
                <a:srgbClr val="FFFFFF"/>
              </a:contourClr>
            </a:sp3d>
          </a:bodyPr>
          <a:lstStyle>
            <a:lvl1pPr algn="ctr">
              <a:defRPr lang="en-US" sz="6600" dirty="0" smtClean="0">
                <a:ln w="9525">
                  <a:noFill/>
                </a:ln>
                <a:solidFill>
                  <a:schemeClr val="bg1"/>
                </a:solidFill>
                <a:effectLst/>
                <a:latin typeface="Aharoni" panose="02010803020104030203" pitchFamily="2" charset="-79"/>
                <a:cs typeface="Aharoni" panose="02010803020104030203" pitchFamily="2" charset="-79"/>
              </a:defRPr>
            </a:lvl1pPr>
          </a:lstStyle>
          <a:p>
            <a:r>
              <a:rPr lang="en-US" dirty="0" smtClean="0"/>
              <a:t>Click to edit Master title style</a:t>
            </a:r>
            <a:endParaRPr lang="en-US" dirty="0"/>
          </a:p>
        </p:txBody>
      </p:sp>
      <p:pic>
        <p:nvPicPr>
          <p:cNvPr id="4" name="Picture 3" descr="cid:image001.png@01D1F864.249ECCE0"/>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1835696" y="4941168"/>
            <a:ext cx="7107762" cy="15690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60943923"/>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8C6EA1DA-3822-4290-9E2A-6E316A4180E0}" type="datetime1">
              <a:rPr lang="en-US" smtClean="0"/>
              <a:pPr>
                <a:defRPr/>
              </a:pPr>
              <a:t>8/4/2021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EE7A3B-323C-42BB-9973-667F831AD793}" type="slidenum">
              <a:rPr lang="en-US"/>
              <a:pPr>
                <a:defRPr/>
              </a:pPr>
              <a:t>‹#›</a:t>
            </a:fld>
            <a:endParaRPr lang="en-US"/>
          </a:p>
        </p:txBody>
      </p:sp>
    </p:spTree>
    <p:extLst>
      <p:ext uri="{BB962C8B-B14F-4D97-AF65-F5344CB8AC3E}">
        <p14:creationId xmlns:p14="http://schemas.microsoft.com/office/powerpoint/2010/main" val="82159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26957" y="243708"/>
            <a:ext cx="5512668" cy="1676124"/>
          </a:xfrm>
        </p:spPr>
        <p:txBody>
          <a:bodyPr anchor="t">
            <a:noAutofit/>
          </a:bodyPr>
          <a:lstStyle>
            <a:lvl1pPr algn="ctr">
              <a:defRPr sz="4000" spc="600" baseline="0"/>
            </a:lvl1pPr>
          </a:lstStyle>
          <a:p>
            <a:r>
              <a:rPr lang="en-US" dirty="0" smtClean="0"/>
              <a:t>Click to edit Master title style</a:t>
            </a:r>
            <a:endParaRPr lang="en-US" dirty="0"/>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 y="0"/>
            <a:ext cx="4667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p:cNvPicPr>
            <a:picLocks noChangeAspect="1"/>
          </p:cNvPicPr>
          <p:nvPr userDrawn="1"/>
        </p:nvPicPr>
        <p:blipFill>
          <a:blip r:embed="rId2" cstate="print"/>
          <a:stretch>
            <a:fillRect/>
          </a:stretch>
        </p:blipFill>
        <p:spPr>
          <a:xfrm>
            <a:off x="8158151" y="0"/>
            <a:ext cx="985849" cy="10817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28" descr="Feathergrey1"/>
          <p:cNvPicPr>
            <a:picLocks noChangeAspect="1" noChangeArrowheads="1"/>
          </p:cNvPicPr>
          <p:nvPr userDrawn="1"/>
        </p:nvPicPr>
        <p:blipFill>
          <a:blip r:embed="rId3" cstate="print">
            <a:clrChange>
              <a:clrFrom>
                <a:srgbClr val="767982"/>
              </a:clrFrom>
              <a:clrTo>
                <a:srgbClr val="767982">
                  <a:alpha val="0"/>
                </a:srgbClr>
              </a:clrTo>
            </a:clrChange>
            <a:duotone>
              <a:schemeClr val="bg2">
                <a:shade val="45000"/>
                <a:satMod val="135000"/>
              </a:schemeClr>
              <a:prstClr val="white"/>
            </a:duotone>
            <a:lum bright="-9000" contrast="9000"/>
          </a:blip>
          <a:srcRect/>
          <a:stretch>
            <a:fillRect/>
          </a:stretch>
        </p:blipFill>
        <p:spPr bwMode="auto">
          <a:xfrm>
            <a:off x="0" y="6210075"/>
            <a:ext cx="467544" cy="643530"/>
          </a:xfrm>
          <a:prstGeom prst="rect">
            <a:avLst/>
          </a:prstGeom>
          <a:noFill/>
          <a:effectLst>
            <a:outerShdw dist="141990" dir="1593903" algn="ctr" rotWithShape="0">
              <a:schemeClr val="accent5">
                <a:lumMod val="60000"/>
                <a:lumOff val="40000"/>
                <a:alpha val="11000"/>
              </a:schemeClr>
            </a:outerShdw>
          </a:effectLst>
        </p:spPr>
      </p:pic>
      <p:pic>
        <p:nvPicPr>
          <p:cNvPr id="18" name="Picture 17"/>
          <p:cNvPicPr>
            <a:picLocks noChangeAspect="1"/>
          </p:cNvPicPr>
          <p:nvPr userDrawn="1"/>
        </p:nvPicPr>
        <p:blipFill>
          <a:blip r:embed="rId4" cstate="print"/>
          <a:stretch>
            <a:fillRect/>
          </a:stretch>
        </p:blipFill>
        <p:spPr>
          <a:xfrm>
            <a:off x="968686" y="4528574"/>
            <a:ext cx="7211980" cy="2325031"/>
          </a:xfrm>
          <a:prstGeom prst="rect">
            <a:avLst/>
          </a:prstGeom>
        </p:spPr>
      </p:pic>
    </p:spTree>
    <p:extLst>
      <p:ext uri="{BB962C8B-B14F-4D97-AF65-F5344CB8AC3E}">
        <p14:creationId xmlns:p14="http://schemas.microsoft.com/office/powerpoint/2010/main" val="19417114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30448345"/>
      </p:ext>
    </p:extLst>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t">
            <a:normAutofit/>
          </a:bodyPr>
          <a:lstStyle>
            <a:lvl1pPr algn="ctr">
              <a:defRPr sz="4800" spc="600" baseline="0">
                <a:solidFill>
                  <a:schemeClr val="accent1">
                    <a:lumMod val="40000"/>
                    <a:lumOff val="60000"/>
                  </a:schemeClr>
                </a:solidFill>
              </a:defRPr>
            </a:lvl1pPr>
          </a:lstStyle>
          <a:p>
            <a:r>
              <a:rPr lang="en-US" dirty="0" smtClean="0"/>
              <a:t>Click to edit Master title style</a:t>
            </a:r>
            <a:endParaRPr lang="en-US" dirty="0"/>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p:cNvGrpSpPr/>
          <p:nvPr/>
        </p:nvGrpSpPr>
        <p:grpSpPr>
          <a:xfrm>
            <a:off x="-10207" y="0"/>
            <a:ext cx="2110979" cy="6858000"/>
            <a:chOff x="0" y="0"/>
            <a:chExt cx="2110979" cy="6858000"/>
          </a:xfrm>
          <a:solidFill>
            <a:srgbClr val="009900"/>
          </a:solidFill>
        </p:grpSpPr>
        <p:sp>
          <p:nvSpPr>
            <p:cNvPr id="9" name="Freeform 8"/>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grpFill/>
            <a:ln w="0">
              <a:noFill/>
              <a:prstDash val="solid"/>
              <a:round/>
              <a:headEnd/>
              <a:tailEnd/>
            </a:ln>
          </p:spPr>
        </p:sp>
        <p:sp>
          <p:nvSpPr>
            <p:cNvPr id="10"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grpFill/>
            <a:ln w="0">
              <a:noFill/>
              <a:prstDash val="solid"/>
              <a:round/>
              <a:headEnd/>
              <a:tailEnd/>
            </a:ln>
          </p:spPr>
        </p:sp>
      </p:grpSp>
      <p:pic>
        <p:nvPicPr>
          <p:cNvPr id="12" name="Picture 11" descr="cid:image001.png@01D1F864.249ECCE0"/>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4499992" y="6126162"/>
            <a:ext cx="4659490" cy="744125"/>
          </a:xfrm>
          <a:prstGeom prst="rect">
            <a:avLst/>
          </a:prstGeom>
          <a:noFill/>
          <a:ln>
            <a:noFill/>
          </a:ln>
        </p:spPr>
      </p:pic>
    </p:spTree>
    <p:extLst>
      <p:ext uri="{BB962C8B-B14F-4D97-AF65-F5344CB8AC3E}">
        <p14:creationId xmlns:p14="http://schemas.microsoft.com/office/powerpoint/2010/main" val="957587299"/>
      </p:ext>
    </p:extLst>
  </p:cSld>
  <p:clrMapOvr>
    <a:overrideClrMapping bg1="dk1" tx1="lt1" bg2="dk2" tx2="lt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4217759" y="1955149"/>
            <a:ext cx="4674721" cy="2715151"/>
          </a:xfrm>
        </p:spPr>
        <p:txBody>
          <a:bodyPr anchor="ctr">
            <a:normAutofit/>
          </a:bodyPr>
          <a:lstStyle>
            <a:lvl1pPr algn="ctr">
              <a:defRPr sz="4000" spc="600" baseline="0">
                <a:solidFill>
                  <a:schemeClr val="accent1">
                    <a:lumMod val="40000"/>
                    <a:lumOff val="60000"/>
                  </a:schemeClr>
                </a:solidFill>
              </a:defRPr>
            </a:lvl1pPr>
          </a:lstStyle>
          <a:p>
            <a:r>
              <a:rPr lang="en-US" dirty="0" smtClean="0"/>
              <a:t>Click to edit Master title style</a:t>
            </a:r>
            <a:endParaRPr lang="en-US" dirty="0"/>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p:cNvGrpSpPr/>
          <p:nvPr/>
        </p:nvGrpSpPr>
        <p:grpSpPr>
          <a:xfrm>
            <a:off x="-10207" y="0"/>
            <a:ext cx="4366183" cy="6858000"/>
            <a:chOff x="0" y="0"/>
            <a:chExt cx="2110979" cy="6858000"/>
          </a:xfrm>
          <a:solidFill>
            <a:schemeClr val="bg2">
              <a:lumMod val="50000"/>
              <a:lumOff val="50000"/>
            </a:schemeClr>
          </a:solidFill>
        </p:grpSpPr>
        <p:sp>
          <p:nvSpPr>
            <p:cNvPr id="9" name="Freeform 8"/>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grpFill/>
            <a:ln w="0">
              <a:noFill/>
              <a:prstDash val="solid"/>
              <a:round/>
              <a:headEnd/>
              <a:tailEnd/>
            </a:ln>
          </p:spPr>
        </p:sp>
        <p:sp>
          <p:nvSpPr>
            <p:cNvPr id="10"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grpFill/>
            <a:ln w="0">
              <a:noFill/>
              <a:prstDash val="solid"/>
              <a:round/>
              <a:headEnd/>
              <a:tailEnd/>
            </a:ln>
          </p:spPr>
        </p:sp>
      </p:grpSp>
      <p:pic>
        <p:nvPicPr>
          <p:cNvPr id="12" name="Picture 11" descr="cid:image001.png@01D1F864.249ECCE0"/>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4499992" y="6126162"/>
            <a:ext cx="4659490" cy="744125"/>
          </a:xfrm>
          <a:prstGeom prst="rect">
            <a:avLst/>
          </a:prstGeom>
          <a:noFill/>
          <a:ln>
            <a:noFill/>
          </a:ln>
        </p:spPr>
      </p:pic>
      <p:pic>
        <p:nvPicPr>
          <p:cNvPr id="14" name="Picture 13" descr="http://www.seobook.com/images/wayforward.jpg"/>
          <p:cNvPicPr>
            <a:picLocks noChangeAspect="1" noChangeArrowheads="1"/>
          </p:cNvPicPr>
          <p:nvPr userDrawn="1"/>
        </p:nvPicPr>
        <p:blipFill>
          <a:blip r:embed="rId4" cstate="print"/>
          <a:srcRect/>
          <a:stretch>
            <a:fillRect/>
          </a:stretch>
        </p:blipFill>
        <p:spPr bwMode="auto">
          <a:xfrm>
            <a:off x="251520" y="2204864"/>
            <a:ext cx="3275856" cy="2465436"/>
          </a:xfrm>
          <a:prstGeom prst="rect">
            <a:avLst/>
          </a:prstGeom>
          <a:ln>
            <a:noFill/>
          </a:ln>
          <a:effectLst>
            <a:softEdge rad="112500"/>
          </a:effectLst>
        </p:spPr>
      </p:pic>
    </p:spTree>
    <p:extLst>
      <p:ext uri="{BB962C8B-B14F-4D97-AF65-F5344CB8AC3E}">
        <p14:creationId xmlns:p14="http://schemas.microsoft.com/office/powerpoint/2010/main" val="2140457207"/>
      </p:ext>
    </p:extLst>
  </p:cSld>
  <p:clrMapOvr>
    <a:overrideClrMapping bg1="dk1" tx1="lt1" bg2="dk2" tx2="lt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pPr>
              <a:defRPr/>
            </a:pPr>
            <a:fld id="{877719BD-104B-4353-BF31-4D3856C43B93}" type="slidenum">
              <a:rPr lang="en-ZA" smtClean="0"/>
              <a:pPr>
                <a:defRPr/>
              </a:pPr>
              <a:t>‹#›</a:t>
            </a:fld>
            <a:endParaRPr lang="en-ZA" dirty="0"/>
          </a:p>
        </p:txBody>
      </p:sp>
    </p:spTree>
    <p:extLst>
      <p:ext uri="{BB962C8B-B14F-4D97-AF65-F5344CB8AC3E}">
        <p14:creationId xmlns:p14="http://schemas.microsoft.com/office/powerpoint/2010/main" val="895381102"/>
      </p:ext>
    </p:extLst>
  </p:cSld>
  <p:clrMapOvr>
    <a:masterClrMapping/>
  </p:clrMapOvr>
  <p:transition>
    <p:wipe dir="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3612" y="49697"/>
            <a:ext cx="7629525" cy="93103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23612" y="1134642"/>
            <a:ext cx="3611880" cy="632529"/>
          </a:xfrm>
        </p:spPr>
        <p:txBody>
          <a:bodyPr anchor="t">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923612" y="1941213"/>
            <a:ext cx="361188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41257" y="1147667"/>
            <a:ext cx="3611880" cy="632529"/>
          </a:xfrm>
        </p:spPr>
        <p:txBody>
          <a:bodyPr anchor="t">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917457" y="1941213"/>
            <a:ext cx="361188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938758" y="6375679"/>
            <a:ext cx="1747292" cy="348462"/>
          </a:xfrm>
          <a:prstGeom prst="rect">
            <a:avLst/>
          </a:prstGeom>
        </p:spPr>
        <p:txBody>
          <a:bodyPr/>
          <a:lstStyle/>
          <a:p>
            <a:pPr>
              <a:defRPr/>
            </a:pPr>
            <a:fld id="{860D55D4-006B-47A3-BA97-08D986667876}" type="datetime1">
              <a:rPr lang="en-US" smtClean="0"/>
              <a:pPr>
                <a:defRPr/>
              </a:pPr>
              <a:t>8/4/2021</a:t>
            </a:fld>
            <a:endParaRPr lang="en-US" dirty="0"/>
          </a:p>
        </p:txBody>
      </p:sp>
      <p:sp>
        <p:nvSpPr>
          <p:cNvPr id="8" name="Footer Placeholder 7"/>
          <p:cNvSpPr>
            <a:spLocks noGrp="1"/>
          </p:cNvSpPr>
          <p:nvPr>
            <p:ph type="ftr" sz="quarter" idx="11"/>
          </p:nvPr>
        </p:nvSpPr>
        <p:spPr>
          <a:xfrm>
            <a:off x="3028950" y="6375679"/>
            <a:ext cx="3086100" cy="345796"/>
          </a:xfrm>
          <a:prstGeom prst="rect">
            <a:avLst/>
          </a:prstGeom>
        </p:spPr>
        <p:txBody>
          <a:bodyPr/>
          <a:lstStyle/>
          <a:p>
            <a:pPr>
              <a:defRPr/>
            </a:pPr>
            <a:endParaRPr lang="en-ZA" dirty="0"/>
          </a:p>
        </p:txBody>
      </p:sp>
      <p:sp>
        <p:nvSpPr>
          <p:cNvPr id="9" name="Slide Number Placeholder 8"/>
          <p:cNvSpPr>
            <a:spLocks noGrp="1"/>
          </p:cNvSpPr>
          <p:nvPr>
            <p:ph type="sldNum" sz="quarter" idx="12"/>
          </p:nvPr>
        </p:nvSpPr>
        <p:spPr/>
        <p:txBody>
          <a:bodyPr/>
          <a:lstStyle/>
          <a:p>
            <a:pPr>
              <a:defRPr/>
            </a:pPr>
            <a:fld id="{FC443F38-9CD5-4FA8-9F8C-EDE898266A44}" type="slidenum">
              <a:rPr lang="en-ZA" smtClean="0"/>
              <a:pPr>
                <a:defRPr/>
              </a:pPr>
              <a:t>‹#›</a:t>
            </a:fld>
            <a:endParaRPr lang="en-ZA" dirty="0"/>
          </a:p>
        </p:txBody>
      </p:sp>
    </p:spTree>
    <p:extLst>
      <p:ext uri="{BB962C8B-B14F-4D97-AF65-F5344CB8AC3E}">
        <p14:creationId xmlns:p14="http://schemas.microsoft.com/office/powerpoint/2010/main" val="2448308270"/>
      </p:ext>
    </p:extLst>
  </p:cSld>
  <p:clrMapOvr>
    <a:masterClrMapping/>
  </p:clrMapOvr>
  <p:transition>
    <p:wipe dir="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938758" y="6375679"/>
            <a:ext cx="1747292" cy="348462"/>
          </a:xfrm>
          <a:prstGeom prst="rect">
            <a:avLst/>
          </a:prstGeom>
        </p:spPr>
        <p:txBody>
          <a:bodyPr/>
          <a:lstStyle/>
          <a:p>
            <a:pPr>
              <a:defRPr/>
            </a:pPr>
            <a:fld id="{424C4060-D7F4-4920-86C3-5D38F8A988CB}" type="datetime1">
              <a:rPr lang="en-US" smtClean="0"/>
              <a:pPr>
                <a:defRPr/>
              </a:pPr>
              <a:t>8/4/2021</a:t>
            </a:fld>
            <a:endParaRPr lang="en-US" dirty="0"/>
          </a:p>
        </p:txBody>
      </p:sp>
      <p:sp>
        <p:nvSpPr>
          <p:cNvPr id="4" name="Footer Placeholder 3"/>
          <p:cNvSpPr>
            <a:spLocks noGrp="1"/>
          </p:cNvSpPr>
          <p:nvPr>
            <p:ph type="ftr" sz="quarter" idx="11"/>
          </p:nvPr>
        </p:nvSpPr>
        <p:spPr>
          <a:xfrm>
            <a:off x="3028950" y="6375679"/>
            <a:ext cx="3086100" cy="345796"/>
          </a:xfrm>
          <a:prstGeom prst="rect">
            <a:avLst/>
          </a:prstGeom>
        </p:spPr>
        <p:txBody>
          <a:bodyPr/>
          <a:lstStyle/>
          <a:p>
            <a:pPr>
              <a:defRPr/>
            </a:pPr>
            <a:endParaRPr lang="en-ZA" dirty="0"/>
          </a:p>
        </p:txBody>
      </p:sp>
      <p:sp>
        <p:nvSpPr>
          <p:cNvPr id="5" name="Slide Number Placeholder 4"/>
          <p:cNvSpPr>
            <a:spLocks noGrp="1"/>
          </p:cNvSpPr>
          <p:nvPr>
            <p:ph type="sldNum" sz="quarter" idx="12"/>
          </p:nvPr>
        </p:nvSpPr>
        <p:spPr/>
        <p:txBody>
          <a:bodyPr/>
          <a:lstStyle/>
          <a:p>
            <a:pPr>
              <a:defRPr/>
            </a:pPr>
            <a:fld id="{B9055F8A-3AE5-4AB0-8885-957936E028D7}" type="slidenum">
              <a:rPr lang="en-ZA" smtClean="0"/>
              <a:pPr>
                <a:defRPr/>
              </a:pPr>
              <a:t>‹#›</a:t>
            </a:fld>
            <a:endParaRPr lang="en-ZA" dirty="0"/>
          </a:p>
        </p:txBody>
      </p:sp>
    </p:spTree>
    <p:extLst>
      <p:ext uri="{BB962C8B-B14F-4D97-AF65-F5344CB8AC3E}">
        <p14:creationId xmlns:p14="http://schemas.microsoft.com/office/powerpoint/2010/main" val="4145669757"/>
      </p:ext>
    </p:extLst>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38758" y="6375679"/>
            <a:ext cx="1747292" cy="348462"/>
          </a:xfrm>
          <a:prstGeom prst="rect">
            <a:avLst/>
          </a:prstGeom>
        </p:spPr>
        <p:txBody>
          <a:bodyPr/>
          <a:lstStyle/>
          <a:p>
            <a:pPr>
              <a:defRPr/>
            </a:pPr>
            <a:fld id="{9B1BEA50-1FA6-4D64-A7BE-E622A177BB6F}" type="datetime1">
              <a:rPr lang="en-US" smtClean="0"/>
              <a:pPr>
                <a:defRPr/>
              </a:pPr>
              <a:t>8/4/2021</a:t>
            </a:fld>
            <a:endParaRPr lang="en-US" dirty="0"/>
          </a:p>
        </p:txBody>
      </p:sp>
      <p:sp>
        <p:nvSpPr>
          <p:cNvPr id="3" name="Footer Placeholder 2"/>
          <p:cNvSpPr>
            <a:spLocks noGrp="1"/>
          </p:cNvSpPr>
          <p:nvPr>
            <p:ph type="ftr" sz="quarter" idx="11"/>
          </p:nvPr>
        </p:nvSpPr>
        <p:spPr>
          <a:xfrm>
            <a:off x="3028950" y="6375679"/>
            <a:ext cx="3086100" cy="345796"/>
          </a:xfrm>
          <a:prstGeom prst="rect">
            <a:avLst/>
          </a:prstGeom>
        </p:spPr>
        <p:txBody>
          <a:bodyPr/>
          <a:lstStyle/>
          <a:p>
            <a:pPr>
              <a:defRPr/>
            </a:pPr>
            <a:endParaRPr lang="en-ZA" dirty="0"/>
          </a:p>
        </p:txBody>
      </p:sp>
      <p:sp>
        <p:nvSpPr>
          <p:cNvPr id="4" name="Slide Number Placeholder 3"/>
          <p:cNvSpPr>
            <a:spLocks noGrp="1"/>
          </p:cNvSpPr>
          <p:nvPr>
            <p:ph type="sldNum" sz="quarter" idx="12"/>
          </p:nvPr>
        </p:nvSpPr>
        <p:spPr/>
        <p:txBody>
          <a:bodyPr/>
          <a:lstStyle/>
          <a:p>
            <a:pPr>
              <a:defRPr/>
            </a:pPr>
            <a:fld id="{4FE08588-260A-4DC4-A0EE-109586335012}" type="slidenum">
              <a:rPr lang="en-ZA" smtClean="0"/>
              <a:pPr>
                <a:defRPr/>
              </a:pPr>
              <a:t>‹#›</a:t>
            </a:fld>
            <a:endParaRPr lang="en-ZA" dirty="0"/>
          </a:p>
        </p:txBody>
      </p:sp>
    </p:spTree>
    <p:extLst>
      <p:ext uri="{BB962C8B-B14F-4D97-AF65-F5344CB8AC3E}">
        <p14:creationId xmlns:p14="http://schemas.microsoft.com/office/powerpoint/2010/main" val="2049332091"/>
      </p:ext>
    </p:extLst>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cid:image004.png@01D22ED4.03EEECE0"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6220" y="85724"/>
            <a:ext cx="7633742" cy="895004"/>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66220" y="1228797"/>
            <a:ext cx="7976643" cy="488507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D57F1E4F-1CFF-5643-939E-217C01CDF565}" type="slidenum">
              <a:rPr lang="en-US" smtClean="0"/>
              <a:pPr/>
              <a:t>‹#›</a:t>
            </a:fld>
            <a:endParaRPr lang="en-US" dirty="0"/>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642863" y="0"/>
            <a:ext cx="50113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pic>
        <p:nvPicPr>
          <p:cNvPr id="13" name="Picture 12" descr="cid:image001.png@01D1F864.249ECCE0"/>
          <p:cNvPicPr/>
          <p:nvPr userDrawn="1"/>
        </p:nvPicPr>
        <p:blipFill>
          <a:blip r:embed="rId17" r:link="rId18" cstate="print">
            <a:extLst>
              <a:ext uri="{28A0092B-C50C-407E-A947-70E740481C1C}">
                <a14:useLocalDpi xmlns:a14="http://schemas.microsoft.com/office/drawing/2010/main" val="0"/>
              </a:ext>
            </a:extLst>
          </a:blip>
          <a:srcRect/>
          <a:stretch>
            <a:fillRect/>
          </a:stretch>
        </p:blipFill>
        <p:spPr bwMode="auto">
          <a:xfrm>
            <a:off x="4499992" y="6126162"/>
            <a:ext cx="4659490" cy="744125"/>
          </a:xfrm>
          <a:prstGeom prst="rect">
            <a:avLst/>
          </a:prstGeom>
          <a:noFill/>
          <a:ln>
            <a:noFill/>
          </a:ln>
        </p:spPr>
      </p:pic>
    </p:spTree>
    <p:extLst>
      <p:ext uri="{BB962C8B-B14F-4D97-AF65-F5344CB8AC3E}">
        <p14:creationId xmlns:p14="http://schemas.microsoft.com/office/powerpoint/2010/main" val="852351103"/>
      </p:ext>
    </p:extLst>
  </p:cSld>
  <p:clrMap bg1="lt1" tx1="dk1" bg2="lt2" tx2="dk2" accent1="accent1" accent2="accent2" accent3="accent3" accent4="accent4" accent5="accent5" accent6="accent6" hlink="hlink" folHlink="folHlink"/>
  <p:sldLayoutIdLst>
    <p:sldLayoutId id="2147483948" r:id="rId1"/>
    <p:sldLayoutId id="2147483965" r:id="rId2"/>
    <p:sldLayoutId id="2147483949" r:id="rId3"/>
    <p:sldLayoutId id="2147483950" r:id="rId4"/>
    <p:sldLayoutId id="2147483966"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68" r:id="rId14"/>
    <p:sldLayoutId id="2147483969" r:id="rId15"/>
  </p:sldLayoutIdLst>
  <p:transition>
    <p:wipe dir="r"/>
  </p:transition>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4000" kern="1200" cap="all" spc="150" baseline="0">
          <a:solidFill>
            <a:schemeClr val="tx2">
              <a:lumMod val="90000"/>
              <a:lumOff val="10000"/>
            </a:schemeClr>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400" kern="1200">
          <a:solidFill>
            <a:schemeClr val="tx2">
              <a:lumMod val="90000"/>
              <a:lumOff val="10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2000" kern="1200">
          <a:solidFill>
            <a:schemeClr val="tx2">
              <a:lumMod val="90000"/>
              <a:lumOff val="10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800" kern="1200">
          <a:solidFill>
            <a:schemeClr val="tx2">
              <a:lumMod val="90000"/>
              <a:lumOff val="10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600" kern="1200">
          <a:solidFill>
            <a:schemeClr val="tx2">
              <a:lumMod val="90000"/>
              <a:lumOff val="10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2">
              <a:lumMod val="90000"/>
              <a:lumOff val="10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pos="594">
          <p15:clr>
            <a:srgbClr val="F26B43"/>
          </p15:clr>
        </p15:guide>
        <p15:guide id="4" pos="5400">
          <p15:clr>
            <a:srgbClr val="F26B43"/>
          </p15:clr>
        </p15:guide>
        <p15:guide id="5" orient="horz" pos="4008">
          <p15:clr>
            <a:srgbClr val="F26B43"/>
          </p15:clr>
        </p15:guide>
        <p15:guide id="6" orient="horz" pos="1440">
          <p15:clr>
            <a:srgbClr val="F26B43"/>
          </p15:clr>
        </p15:guide>
        <p15:guide id="7" orient="horz" pos="3720">
          <p15:clr>
            <a:srgbClr val="F26B43"/>
          </p15:clr>
        </p15:guide>
        <p15:guide id="8"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cid:image002.jpg@01CFC833.684F2BA0" TargetMode="External"/><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827088" y="476250"/>
            <a:ext cx="7772400" cy="1081088"/>
          </a:xfrm>
        </p:spPr>
        <p:txBody>
          <a:bodyPr/>
          <a:lstStyle/>
          <a:p>
            <a:pPr eaLnBrk="1" hangingPunct="1"/>
            <a:r>
              <a:rPr lang="en-US" altLang="en-US" b="1" smtClean="0"/>
              <a:t>      </a:t>
            </a:r>
          </a:p>
        </p:txBody>
      </p:sp>
      <p:sp>
        <p:nvSpPr>
          <p:cNvPr id="4099" name="Subtitle 2"/>
          <p:cNvSpPr>
            <a:spLocks noGrp="1"/>
          </p:cNvSpPr>
          <p:nvPr>
            <p:ph type="subTitle" idx="1"/>
          </p:nvPr>
        </p:nvSpPr>
        <p:spPr>
          <a:xfrm>
            <a:off x="323528" y="3066838"/>
            <a:ext cx="8534400" cy="2876762"/>
          </a:xfrm>
        </p:spPr>
        <p:txBody>
          <a:bodyPr>
            <a:normAutofit/>
          </a:bodyPr>
          <a:lstStyle/>
          <a:p>
            <a:endParaRPr lang="en-US" altLang="en-US" b="1" dirty="0" smtClean="0">
              <a:solidFill>
                <a:schemeClr val="tx1"/>
              </a:solidFill>
            </a:endParaRPr>
          </a:p>
          <a:p>
            <a:pPr>
              <a:lnSpc>
                <a:spcPct val="150000"/>
              </a:lnSpc>
            </a:pPr>
            <a:r>
              <a:rPr lang="en-US" altLang="en-US" b="1" dirty="0" smtClean="0">
                <a:solidFill>
                  <a:schemeClr val="tx1"/>
                </a:solidFill>
              </a:rPr>
              <a:t>SUMMARY OF THE 2019/20 TABLED ANNUAL REPORT</a:t>
            </a:r>
          </a:p>
          <a:p>
            <a:pPr>
              <a:lnSpc>
                <a:spcPct val="150000"/>
              </a:lnSpc>
            </a:pPr>
            <a:r>
              <a:rPr lang="en-US" altLang="en-US" b="1" dirty="0" smtClean="0">
                <a:solidFill>
                  <a:schemeClr val="tx1"/>
                </a:solidFill>
              </a:rPr>
              <a:t>PRESENTED TO MPAC </a:t>
            </a:r>
          </a:p>
          <a:p>
            <a:pPr>
              <a:lnSpc>
                <a:spcPct val="150000"/>
              </a:lnSpc>
            </a:pPr>
            <a:r>
              <a:rPr lang="en-US" altLang="en-US" b="1" dirty="0" smtClean="0">
                <a:solidFill>
                  <a:srgbClr val="FF0000"/>
                </a:solidFill>
              </a:rPr>
              <a:t>AUGUST </a:t>
            </a:r>
            <a:r>
              <a:rPr lang="en-US" altLang="en-US" b="1" dirty="0" smtClean="0">
                <a:solidFill>
                  <a:schemeClr val="tx1"/>
                </a:solidFill>
              </a:rPr>
              <a:t>2021</a:t>
            </a:r>
          </a:p>
          <a:p>
            <a:endParaRPr lang="en-US" altLang="en-US" b="1" dirty="0" smtClean="0"/>
          </a:p>
        </p:txBody>
      </p:sp>
      <p:pic>
        <p:nvPicPr>
          <p:cNvPr id="2" name="Picture 1"/>
          <p:cNvPicPr>
            <a:picLocks noChangeAspect="1"/>
          </p:cNvPicPr>
          <p:nvPr/>
        </p:nvPicPr>
        <p:blipFill>
          <a:blip r:embed="rId2" cstate="print"/>
          <a:stretch>
            <a:fillRect/>
          </a:stretch>
        </p:blipFill>
        <p:spPr>
          <a:xfrm>
            <a:off x="3203848" y="1412776"/>
            <a:ext cx="2213040" cy="1469263"/>
          </a:xfrm>
          <a:prstGeom prst="rect">
            <a:avLst/>
          </a:prstGeom>
        </p:spPr>
      </p:pic>
    </p:spTree>
    <p:extLst>
      <p:ext uri="{BB962C8B-B14F-4D97-AF65-F5344CB8AC3E}">
        <p14:creationId xmlns:p14="http://schemas.microsoft.com/office/powerpoint/2010/main" val="3328648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19050"/>
            <a:ext cx="5472608" cy="571500"/>
          </a:xfrm>
        </p:spPr>
        <p:txBody>
          <a:bodyPr>
            <a:normAutofit fontScale="90000"/>
          </a:bodyPr>
          <a:lstStyle/>
          <a:p>
            <a:r>
              <a:rPr lang="en-US" dirty="0" smtClean="0">
                <a:solidFill>
                  <a:schemeClr val="tx1"/>
                </a:solidFill>
              </a:rPr>
              <a:t>    4. </a:t>
            </a:r>
            <a:r>
              <a:rPr lang="en-US" b="1" dirty="0" smtClean="0">
                <a:solidFill>
                  <a:schemeClr val="tx1"/>
                </a:solidFill>
              </a:rPr>
              <a:t>New Polokwane Map</a:t>
            </a:r>
            <a:endParaRPr lang="en-US" b="1" dirty="0">
              <a:solidFill>
                <a:schemeClr val="tx1"/>
              </a:solidFill>
            </a:endParaRPr>
          </a:p>
        </p:txBody>
      </p:sp>
      <p:pic>
        <p:nvPicPr>
          <p:cNvPr id="4" name="Content Placeholder 3" descr="D:\maps for presentation\municipal area latest.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85800"/>
            <a:ext cx="8762999" cy="6096000"/>
          </a:xfrm>
          <a:prstGeom prst="rect">
            <a:avLst/>
          </a:prstGeom>
          <a:noFill/>
          <a:ln>
            <a:noFill/>
          </a:ln>
        </p:spPr>
      </p:pic>
      <p:sp>
        <p:nvSpPr>
          <p:cNvPr id="5" name="Freeform 4"/>
          <p:cNvSpPr>
            <a:spLocks/>
          </p:cNvSpPr>
          <p:nvPr/>
        </p:nvSpPr>
        <p:spPr bwMode="auto">
          <a:xfrm>
            <a:off x="539553" y="1447800"/>
            <a:ext cx="2448272" cy="2590800"/>
          </a:xfrm>
          <a:custGeom>
            <a:avLst/>
            <a:gdLst>
              <a:gd name="connsiteX0" fmla="*/ 2484621 w 2487388"/>
              <a:gd name="connsiteY0" fmla="*/ 85053 h 2869196"/>
              <a:gd name="connsiteX1" fmla="*/ 2075188 w 2487388"/>
              <a:gd name="connsiteY1" fmla="*/ 3166 h 2869196"/>
              <a:gd name="connsiteX2" fmla="*/ 1365504 w 2487388"/>
              <a:gd name="connsiteY2" fmla="*/ 16814 h 2869196"/>
              <a:gd name="connsiteX3" fmla="*/ 737707 w 2487388"/>
              <a:gd name="connsiteY3" fmla="*/ 16814 h 2869196"/>
              <a:gd name="connsiteX4" fmla="*/ 246388 w 2487388"/>
              <a:gd name="connsiteY4" fmla="*/ 30461 h 2869196"/>
              <a:gd name="connsiteX5" fmla="*/ 82615 w 2487388"/>
              <a:gd name="connsiteY5" fmla="*/ 207882 h 2869196"/>
              <a:gd name="connsiteX6" fmla="*/ 728 w 2487388"/>
              <a:gd name="connsiteY6" fmla="*/ 644611 h 2869196"/>
              <a:gd name="connsiteX7" fmla="*/ 41671 w 2487388"/>
              <a:gd name="connsiteY7" fmla="*/ 1326999 h 2869196"/>
              <a:gd name="connsiteX8" fmla="*/ 28024 w 2487388"/>
              <a:gd name="connsiteY8" fmla="*/ 1695488 h 2869196"/>
              <a:gd name="connsiteX9" fmla="*/ 150853 w 2487388"/>
              <a:gd name="connsiteY9" fmla="*/ 1668193 h 2869196"/>
              <a:gd name="connsiteX10" fmla="*/ 178149 w 2487388"/>
              <a:gd name="connsiteY10" fmla="*/ 1436181 h 2869196"/>
              <a:gd name="connsiteX11" fmla="*/ 287331 w 2487388"/>
              <a:gd name="connsiteY11" fmla="*/ 1381590 h 2869196"/>
              <a:gd name="connsiteX12" fmla="*/ 382865 w 2487388"/>
              <a:gd name="connsiteY12" fmla="*/ 1436181 h 2869196"/>
              <a:gd name="connsiteX13" fmla="*/ 710412 w 2487388"/>
              <a:gd name="connsiteY13" fmla="*/ 1572658 h 2869196"/>
              <a:gd name="connsiteX14" fmla="*/ 860537 w 2487388"/>
              <a:gd name="connsiteY14" fmla="*/ 1681841 h 2869196"/>
              <a:gd name="connsiteX15" fmla="*/ 819594 w 2487388"/>
              <a:gd name="connsiteY15" fmla="*/ 1804670 h 2869196"/>
              <a:gd name="connsiteX16" fmla="*/ 765003 w 2487388"/>
              <a:gd name="connsiteY16" fmla="*/ 1913853 h 2869196"/>
              <a:gd name="connsiteX17" fmla="*/ 846889 w 2487388"/>
              <a:gd name="connsiteY17" fmla="*/ 2023035 h 2869196"/>
              <a:gd name="connsiteX18" fmla="*/ 997015 w 2487388"/>
              <a:gd name="connsiteY18" fmla="*/ 2118569 h 2869196"/>
              <a:gd name="connsiteX19" fmla="*/ 1283618 w 2487388"/>
              <a:gd name="connsiteY19" fmla="*/ 2323285 h 2869196"/>
              <a:gd name="connsiteX20" fmla="*/ 1420095 w 2487388"/>
              <a:gd name="connsiteY20" fmla="*/ 2500706 h 2869196"/>
              <a:gd name="connsiteX21" fmla="*/ 1542925 w 2487388"/>
              <a:gd name="connsiteY21" fmla="*/ 2787309 h 2869196"/>
              <a:gd name="connsiteX22" fmla="*/ 1761289 w 2487388"/>
              <a:gd name="connsiteY22" fmla="*/ 2869196 h 2869196"/>
              <a:gd name="connsiteX23" fmla="*/ 1911415 w 2487388"/>
              <a:gd name="connsiteY23" fmla="*/ 2787309 h 2869196"/>
              <a:gd name="connsiteX24" fmla="*/ 2020597 w 2487388"/>
              <a:gd name="connsiteY24" fmla="*/ 2705423 h 2869196"/>
              <a:gd name="connsiteX25" fmla="*/ 2020597 w 2487388"/>
              <a:gd name="connsiteY25" fmla="*/ 2528002 h 2869196"/>
              <a:gd name="connsiteX26" fmla="*/ 2129779 w 2487388"/>
              <a:gd name="connsiteY26" fmla="*/ 2377876 h 2869196"/>
              <a:gd name="connsiteX27" fmla="*/ 2198018 w 2487388"/>
              <a:gd name="connsiteY27" fmla="*/ 2159512 h 2869196"/>
              <a:gd name="connsiteX28" fmla="*/ 2266256 w 2487388"/>
              <a:gd name="connsiteY28" fmla="*/ 2118569 h 2869196"/>
              <a:gd name="connsiteX29" fmla="*/ 2157074 w 2487388"/>
              <a:gd name="connsiteY29" fmla="*/ 2023035 h 2869196"/>
              <a:gd name="connsiteX30" fmla="*/ 1884119 w 2487388"/>
              <a:gd name="connsiteY30" fmla="*/ 1954796 h 2869196"/>
              <a:gd name="connsiteX31" fmla="*/ 1843176 w 2487388"/>
              <a:gd name="connsiteY31" fmla="*/ 1859261 h 2869196"/>
              <a:gd name="connsiteX32" fmla="*/ 1843176 w 2487388"/>
              <a:gd name="connsiteY32" fmla="*/ 1654545 h 2869196"/>
              <a:gd name="connsiteX33" fmla="*/ 2006949 w 2487388"/>
              <a:gd name="connsiteY33" fmla="*/ 1477124 h 2869196"/>
              <a:gd name="connsiteX34" fmla="*/ 2088836 w 2487388"/>
              <a:gd name="connsiteY34" fmla="*/ 1422533 h 2869196"/>
              <a:gd name="connsiteX35" fmla="*/ 2129779 w 2487388"/>
              <a:gd name="connsiteY35" fmla="*/ 1340647 h 2869196"/>
              <a:gd name="connsiteX36" fmla="*/ 2061540 w 2487388"/>
              <a:gd name="connsiteY36" fmla="*/ 1272408 h 2869196"/>
              <a:gd name="connsiteX37" fmla="*/ 2102483 w 2487388"/>
              <a:gd name="connsiteY37" fmla="*/ 903918 h 2869196"/>
              <a:gd name="connsiteX38" fmla="*/ 2184370 w 2487388"/>
              <a:gd name="connsiteY38" fmla="*/ 590020 h 2869196"/>
              <a:gd name="connsiteX39" fmla="*/ 2252609 w 2487388"/>
              <a:gd name="connsiteY39" fmla="*/ 371656 h 2869196"/>
              <a:gd name="connsiteX40" fmla="*/ 2484621 w 2487388"/>
              <a:gd name="connsiteY40" fmla="*/ 85053 h 2869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487388" h="2869196">
                <a:moveTo>
                  <a:pt x="2484621" y="85053"/>
                </a:moveTo>
                <a:cubicBezTo>
                  <a:pt x="2455051" y="23638"/>
                  <a:pt x="2261707" y="14539"/>
                  <a:pt x="2075188" y="3166"/>
                </a:cubicBezTo>
                <a:cubicBezTo>
                  <a:pt x="1888668" y="-8207"/>
                  <a:pt x="1588417" y="14539"/>
                  <a:pt x="1365504" y="16814"/>
                </a:cubicBezTo>
                <a:cubicBezTo>
                  <a:pt x="1142591" y="19089"/>
                  <a:pt x="924226" y="14540"/>
                  <a:pt x="737707" y="16814"/>
                </a:cubicBezTo>
                <a:cubicBezTo>
                  <a:pt x="551188" y="19088"/>
                  <a:pt x="355570" y="-1384"/>
                  <a:pt x="246388" y="30461"/>
                </a:cubicBezTo>
                <a:cubicBezTo>
                  <a:pt x="137206" y="62306"/>
                  <a:pt x="123558" y="105524"/>
                  <a:pt x="82615" y="207882"/>
                </a:cubicBezTo>
                <a:cubicBezTo>
                  <a:pt x="41672" y="310240"/>
                  <a:pt x="7552" y="458092"/>
                  <a:pt x="728" y="644611"/>
                </a:cubicBezTo>
                <a:cubicBezTo>
                  <a:pt x="-6096" y="831130"/>
                  <a:pt x="37122" y="1151853"/>
                  <a:pt x="41671" y="1326999"/>
                </a:cubicBezTo>
                <a:cubicBezTo>
                  <a:pt x="46220" y="1502145"/>
                  <a:pt x="9827" y="1638622"/>
                  <a:pt x="28024" y="1695488"/>
                </a:cubicBezTo>
                <a:cubicBezTo>
                  <a:pt x="46221" y="1752354"/>
                  <a:pt x="125832" y="1711411"/>
                  <a:pt x="150853" y="1668193"/>
                </a:cubicBezTo>
                <a:cubicBezTo>
                  <a:pt x="175874" y="1624975"/>
                  <a:pt x="155403" y="1483948"/>
                  <a:pt x="178149" y="1436181"/>
                </a:cubicBezTo>
                <a:cubicBezTo>
                  <a:pt x="200895" y="1388414"/>
                  <a:pt x="253212" y="1381590"/>
                  <a:pt x="287331" y="1381590"/>
                </a:cubicBezTo>
                <a:cubicBezTo>
                  <a:pt x="321450" y="1381590"/>
                  <a:pt x="312351" y="1404336"/>
                  <a:pt x="382865" y="1436181"/>
                </a:cubicBezTo>
                <a:cubicBezTo>
                  <a:pt x="453379" y="1468026"/>
                  <a:pt x="630800" y="1531715"/>
                  <a:pt x="710412" y="1572658"/>
                </a:cubicBezTo>
                <a:cubicBezTo>
                  <a:pt x="790024" y="1613601"/>
                  <a:pt x="842340" y="1643172"/>
                  <a:pt x="860537" y="1681841"/>
                </a:cubicBezTo>
                <a:cubicBezTo>
                  <a:pt x="878734" y="1720510"/>
                  <a:pt x="835516" y="1766001"/>
                  <a:pt x="819594" y="1804670"/>
                </a:cubicBezTo>
                <a:cubicBezTo>
                  <a:pt x="803672" y="1843339"/>
                  <a:pt x="760454" y="1877459"/>
                  <a:pt x="765003" y="1913853"/>
                </a:cubicBezTo>
                <a:cubicBezTo>
                  <a:pt x="769552" y="1950247"/>
                  <a:pt x="808220" y="1988916"/>
                  <a:pt x="846889" y="2023035"/>
                </a:cubicBezTo>
                <a:cubicBezTo>
                  <a:pt x="885558" y="2057154"/>
                  <a:pt x="924227" y="2068527"/>
                  <a:pt x="997015" y="2118569"/>
                </a:cubicBezTo>
                <a:cubicBezTo>
                  <a:pt x="1069803" y="2168611"/>
                  <a:pt x="1213105" y="2259596"/>
                  <a:pt x="1283618" y="2323285"/>
                </a:cubicBezTo>
                <a:cubicBezTo>
                  <a:pt x="1354131" y="2386974"/>
                  <a:pt x="1376877" y="2423369"/>
                  <a:pt x="1420095" y="2500706"/>
                </a:cubicBezTo>
                <a:cubicBezTo>
                  <a:pt x="1463313" y="2578043"/>
                  <a:pt x="1486059" y="2725894"/>
                  <a:pt x="1542925" y="2787309"/>
                </a:cubicBezTo>
                <a:cubicBezTo>
                  <a:pt x="1599791" y="2848724"/>
                  <a:pt x="1699874" y="2869196"/>
                  <a:pt x="1761289" y="2869196"/>
                </a:cubicBezTo>
                <a:cubicBezTo>
                  <a:pt x="1822704" y="2869196"/>
                  <a:pt x="1868197" y="2814604"/>
                  <a:pt x="1911415" y="2787309"/>
                </a:cubicBezTo>
                <a:cubicBezTo>
                  <a:pt x="1954633" y="2760014"/>
                  <a:pt x="2002400" y="2748641"/>
                  <a:pt x="2020597" y="2705423"/>
                </a:cubicBezTo>
                <a:cubicBezTo>
                  <a:pt x="2038794" y="2662205"/>
                  <a:pt x="2002400" y="2582593"/>
                  <a:pt x="2020597" y="2528002"/>
                </a:cubicBezTo>
                <a:cubicBezTo>
                  <a:pt x="2038794" y="2473411"/>
                  <a:pt x="2100209" y="2439291"/>
                  <a:pt x="2129779" y="2377876"/>
                </a:cubicBezTo>
                <a:cubicBezTo>
                  <a:pt x="2159349" y="2316461"/>
                  <a:pt x="2175272" y="2202730"/>
                  <a:pt x="2198018" y="2159512"/>
                </a:cubicBezTo>
                <a:cubicBezTo>
                  <a:pt x="2220764" y="2116294"/>
                  <a:pt x="2273080" y="2141315"/>
                  <a:pt x="2266256" y="2118569"/>
                </a:cubicBezTo>
                <a:cubicBezTo>
                  <a:pt x="2259432" y="2095823"/>
                  <a:pt x="2220763" y="2050330"/>
                  <a:pt x="2157074" y="2023035"/>
                </a:cubicBezTo>
                <a:cubicBezTo>
                  <a:pt x="2093385" y="1995740"/>
                  <a:pt x="1936435" y="1982092"/>
                  <a:pt x="1884119" y="1954796"/>
                </a:cubicBezTo>
                <a:cubicBezTo>
                  <a:pt x="1831803" y="1927500"/>
                  <a:pt x="1850000" y="1909303"/>
                  <a:pt x="1843176" y="1859261"/>
                </a:cubicBezTo>
                <a:cubicBezTo>
                  <a:pt x="1836352" y="1809219"/>
                  <a:pt x="1815881" y="1718234"/>
                  <a:pt x="1843176" y="1654545"/>
                </a:cubicBezTo>
                <a:cubicBezTo>
                  <a:pt x="1870471" y="1590856"/>
                  <a:pt x="1966006" y="1515793"/>
                  <a:pt x="2006949" y="1477124"/>
                </a:cubicBezTo>
                <a:cubicBezTo>
                  <a:pt x="2047892" y="1438455"/>
                  <a:pt x="2068364" y="1445279"/>
                  <a:pt x="2088836" y="1422533"/>
                </a:cubicBezTo>
                <a:cubicBezTo>
                  <a:pt x="2109308" y="1399787"/>
                  <a:pt x="2134328" y="1365668"/>
                  <a:pt x="2129779" y="1340647"/>
                </a:cubicBezTo>
                <a:cubicBezTo>
                  <a:pt x="2125230" y="1315626"/>
                  <a:pt x="2066089" y="1345196"/>
                  <a:pt x="2061540" y="1272408"/>
                </a:cubicBezTo>
                <a:cubicBezTo>
                  <a:pt x="2056991" y="1199620"/>
                  <a:pt x="2082011" y="1017649"/>
                  <a:pt x="2102483" y="903918"/>
                </a:cubicBezTo>
                <a:cubicBezTo>
                  <a:pt x="2122955" y="790187"/>
                  <a:pt x="2159349" y="678730"/>
                  <a:pt x="2184370" y="590020"/>
                </a:cubicBezTo>
                <a:cubicBezTo>
                  <a:pt x="2209391" y="501310"/>
                  <a:pt x="2207117" y="451268"/>
                  <a:pt x="2252609" y="371656"/>
                </a:cubicBezTo>
                <a:cubicBezTo>
                  <a:pt x="2298101" y="292044"/>
                  <a:pt x="2514191" y="146468"/>
                  <a:pt x="2484621" y="85053"/>
                </a:cubicBezTo>
                <a:close/>
              </a:path>
            </a:pathLst>
          </a:custGeom>
          <a:solidFill>
            <a:srgbClr val="5B9BD5">
              <a:alpha val="39000"/>
            </a:srgbClr>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algn="ctr" eaLnBrk="0" fontAlgn="base" hangingPunct="0">
              <a:spcBef>
                <a:spcPts val="0"/>
              </a:spcBef>
              <a:spcAft>
                <a:spcPts val="0"/>
              </a:spcAft>
            </a:pPr>
            <a:r>
              <a:rPr lang="en-ZA" sz="2000" b="1" kern="1200" dirty="0">
                <a:solidFill>
                  <a:srgbClr val="000000"/>
                </a:solidFill>
                <a:effectLst/>
                <a:latin typeface="Arial" panose="020B0604020202020204" pitchFamily="34" charset="0"/>
                <a:ea typeface="ヒラギノ角ゴ Pro W3"/>
                <a:cs typeface="ヒラギノ角ゴ Pro W3"/>
              </a:rPr>
              <a:t>Incorporated Aganang </a:t>
            </a:r>
            <a:endParaRPr lang="en-US" sz="1200" dirty="0">
              <a:effectLst/>
              <a:latin typeface="Times New Roman" panose="02020603050405020304" pitchFamily="18" charset="0"/>
              <a:ea typeface="Times New Roman" panose="02020603050405020304" pitchFamily="18" charset="0"/>
            </a:endParaRPr>
          </a:p>
          <a:p>
            <a:pPr marL="0" marR="0" algn="ctr" eaLnBrk="0" fontAlgn="base" hangingPunct="0">
              <a:spcBef>
                <a:spcPts val="0"/>
              </a:spcBef>
              <a:spcAft>
                <a:spcPts val="0"/>
              </a:spcAft>
            </a:pPr>
            <a:r>
              <a:rPr lang="en-ZA" sz="2000" b="1" kern="1200" dirty="0">
                <a:solidFill>
                  <a:srgbClr val="000000"/>
                </a:solidFill>
                <a:effectLst/>
                <a:latin typeface="Arial" panose="020B0604020202020204" pitchFamily="34" charset="0"/>
                <a:ea typeface="ヒラギノ角ゴ Pro W3"/>
                <a:cs typeface="ヒラギノ角ゴ Pro W3"/>
              </a:rPr>
              <a:t>Area</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19141189"/>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a:solidFill>
                  <a:schemeClr val="tx1"/>
                </a:solidFill>
              </a:rPr>
              <a:t>5</a:t>
            </a:r>
            <a:r>
              <a:rPr lang="en-ZA" sz="3200" dirty="0" smtClean="0">
                <a:solidFill>
                  <a:schemeClr val="tx1"/>
                </a:solidFill>
              </a:rPr>
              <a:t>. Socio-Economic Profile</a:t>
            </a:r>
            <a:endParaRPr lang="en-ZA" sz="3200" dirty="0">
              <a:solidFill>
                <a:schemeClr val="tx1"/>
              </a:solidFill>
            </a:endParaRPr>
          </a:p>
        </p:txBody>
      </p:sp>
      <p:sp>
        <p:nvSpPr>
          <p:cNvPr id="3" name="Content Placeholder 2"/>
          <p:cNvSpPr>
            <a:spLocks noGrp="1"/>
          </p:cNvSpPr>
          <p:nvPr>
            <p:ph idx="1"/>
          </p:nvPr>
        </p:nvSpPr>
        <p:spPr/>
        <p:txBody>
          <a:bodyPr>
            <a:normAutofit fontScale="85000" lnSpcReduction="10000"/>
          </a:bodyPr>
          <a:lstStyle/>
          <a:p>
            <a:pPr algn="just"/>
            <a:r>
              <a:rPr lang="en-US" sz="2400" dirty="0">
                <a:solidFill>
                  <a:schemeClr val="tx1"/>
                </a:solidFill>
                <a:latin typeface="Arial" panose="020B0604020202020204" pitchFamily="34" charset="0"/>
                <a:cs typeface="Arial" panose="020B0604020202020204" pitchFamily="34" charset="0"/>
              </a:rPr>
              <a:t>T</a:t>
            </a:r>
            <a:r>
              <a:rPr lang="en-US" sz="2400" dirty="0" smtClean="0">
                <a:solidFill>
                  <a:schemeClr val="tx1"/>
                </a:solidFill>
                <a:latin typeface="Arial" panose="020B0604020202020204" pitchFamily="34" charset="0"/>
                <a:cs typeface="Arial" panose="020B0604020202020204" pitchFamily="34" charset="0"/>
              </a:rPr>
              <a:t>he </a:t>
            </a:r>
            <a:r>
              <a:rPr lang="en-US" sz="2400" dirty="0">
                <a:solidFill>
                  <a:schemeClr val="tx1"/>
                </a:solidFill>
                <a:latin typeface="Arial" panose="020B0604020202020204" pitchFamily="34" charset="0"/>
                <a:cs typeface="Arial" panose="020B0604020202020204" pitchFamily="34" charset="0"/>
              </a:rPr>
              <a:t>population is standing at </a:t>
            </a:r>
            <a:r>
              <a:rPr lang="en-ZA" sz="2400" dirty="0">
                <a:solidFill>
                  <a:schemeClr val="tx1"/>
                </a:solidFill>
                <a:latin typeface="Arial" panose="020B0604020202020204" pitchFamily="34" charset="0"/>
                <a:ea typeface="Calibri" panose="020F0502020204030204" pitchFamily="34" charset="0"/>
                <a:cs typeface="Arial" panose="020B0604020202020204" pitchFamily="34" charset="0"/>
              </a:rPr>
              <a:t>797 127, </a:t>
            </a:r>
            <a:r>
              <a:rPr lang="en-US" sz="2400" dirty="0" smtClean="0">
                <a:solidFill>
                  <a:schemeClr val="tx1"/>
                </a:solidFill>
                <a:latin typeface="Arial" panose="020B0604020202020204" pitchFamily="34" charset="0"/>
                <a:cs typeface="Arial" panose="020B0604020202020204" pitchFamily="34" charset="0"/>
              </a:rPr>
              <a:t>persons </a:t>
            </a:r>
            <a:r>
              <a:rPr lang="en-US" sz="2400" dirty="0">
                <a:solidFill>
                  <a:schemeClr val="tx1"/>
                </a:solidFill>
                <a:latin typeface="Arial" panose="020B0604020202020204" pitchFamily="34" charset="0"/>
                <a:cs typeface="Arial" panose="020B0604020202020204" pitchFamily="34" charset="0"/>
              </a:rPr>
              <a:t>as per </a:t>
            </a:r>
            <a:r>
              <a:rPr lang="en-US" sz="2400" dirty="0" smtClean="0">
                <a:solidFill>
                  <a:schemeClr val="tx1"/>
                </a:solidFill>
                <a:latin typeface="Arial" panose="020B0604020202020204" pitchFamily="34" charset="0"/>
                <a:cs typeface="Arial" panose="020B0604020202020204" pitchFamily="34" charset="0"/>
              </a:rPr>
              <a:t>Stats SA </a:t>
            </a:r>
            <a:r>
              <a:rPr lang="en-US" sz="2400" dirty="0">
                <a:solidFill>
                  <a:schemeClr val="tx1"/>
                </a:solidFill>
                <a:latin typeface="Arial" panose="020B0604020202020204" pitchFamily="34" charset="0"/>
                <a:cs typeface="Arial" panose="020B0604020202020204" pitchFamily="34" charset="0"/>
              </a:rPr>
              <a:t>Community Survey 2016. </a:t>
            </a:r>
            <a:endParaRPr lang="en-US" sz="2400" dirty="0" smtClean="0">
              <a:solidFill>
                <a:schemeClr val="tx1"/>
              </a:solidFill>
              <a:latin typeface="Arial" panose="020B0604020202020204" pitchFamily="34" charset="0"/>
              <a:cs typeface="Arial" panose="020B0604020202020204" pitchFamily="34" charset="0"/>
            </a:endParaRPr>
          </a:p>
          <a:p>
            <a:pPr algn="just"/>
            <a:r>
              <a:rPr lang="en-US" sz="2400" dirty="0" smtClean="0">
                <a:solidFill>
                  <a:schemeClr val="tx1"/>
                </a:solidFill>
                <a:latin typeface="Arial" panose="020B0604020202020204" pitchFamily="34" charset="0"/>
                <a:cs typeface="Arial" panose="020B0604020202020204" pitchFamily="34" charset="0"/>
              </a:rPr>
              <a:t>A </a:t>
            </a:r>
            <a:r>
              <a:rPr lang="en-US" sz="2400" dirty="0">
                <a:solidFill>
                  <a:schemeClr val="tx1"/>
                </a:solidFill>
                <a:latin typeface="Arial" panose="020B0604020202020204" pitchFamily="34" charset="0"/>
                <a:cs typeface="Arial" panose="020B0604020202020204" pitchFamily="34" charset="0"/>
              </a:rPr>
              <a:t>considerable portion of the municipal population, </a:t>
            </a:r>
            <a:r>
              <a:rPr lang="en-US" sz="2400" dirty="0" smtClean="0">
                <a:solidFill>
                  <a:schemeClr val="tx1"/>
                </a:solidFill>
                <a:latin typeface="Arial" panose="020B0604020202020204" pitchFamily="34" charset="0"/>
                <a:cs typeface="Arial" panose="020B0604020202020204" pitchFamily="34" charset="0"/>
              </a:rPr>
              <a:t>almost </a:t>
            </a:r>
            <a:r>
              <a:rPr lang="en-US" sz="2400" dirty="0">
                <a:solidFill>
                  <a:schemeClr val="tx1"/>
                </a:solidFill>
                <a:latin typeface="Arial" panose="020B0604020202020204" pitchFamily="34" charset="0"/>
                <a:cs typeface="Arial" panose="020B0604020202020204" pitchFamily="34" charset="0"/>
              </a:rPr>
              <a:t>40%, live in the Polokwane-Seshego Urban Complex. </a:t>
            </a:r>
            <a:endParaRPr lang="en-US" sz="2400" dirty="0" smtClean="0">
              <a:solidFill>
                <a:schemeClr val="tx1"/>
              </a:solidFill>
              <a:latin typeface="Arial" panose="020B0604020202020204" pitchFamily="34" charset="0"/>
              <a:cs typeface="Arial" panose="020B0604020202020204" pitchFamily="34" charset="0"/>
            </a:endParaRPr>
          </a:p>
          <a:p>
            <a:pPr algn="just"/>
            <a:r>
              <a:rPr lang="en-US" sz="2400" dirty="0" smtClean="0">
                <a:solidFill>
                  <a:schemeClr val="tx1"/>
                </a:solidFill>
                <a:latin typeface="Arial" panose="020B0604020202020204" pitchFamily="34" charset="0"/>
                <a:cs typeface="Arial" panose="020B0604020202020204" pitchFamily="34" charset="0"/>
              </a:rPr>
              <a:t>The </a:t>
            </a:r>
            <a:r>
              <a:rPr lang="en-US" sz="2400" dirty="0">
                <a:solidFill>
                  <a:schemeClr val="tx1"/>
                </a:solidFill>
                <a:latin typeface="Arial" panose="020B0604020202020204" pitchFamily="34" charset="0"/>
                <a:cs typeface="Arial" panose="020B0604020202020204" pitchFamily="34" charset="0"/>
              </a:rPr>
              <a:t>urban population is growing faster (5% per year in the City) than the rural population (1.6% per year), mainly due to migration</a:t>
            </a:r>
            <a:r>
              <a:rPr lang="en-US" sz="2400" dirty="0" smtClean="0">
                <a:solidFill>
                  <a:schemeClr val="tx1"/>
                </a:solidFill>
                <a:latin typeface="Arial" panose="020B0604020202020204" pitchFamily="34" charset="0"/>
                <a:cs typeface="Arial" panose="020B0604020202020204" pitchFamily="34" charset="0"/>
              </a:rPr>
              <a:t>.</a:t>
            </a:r>
          </a:p>
          <a:p>
            <a:pPr algn="just"/>
            <a:r>
              <a:rPr lang="en-US" sz="2400" dirty="0">
                <a:solidFill>
                  <a:schemeClr val="tx1"/>
                </a:solidFill>
                <a:latin typeface="Arial" panose="020B0604020202020204" pitchFamily="34" charset="0"/>
                <a:cs typeface="Arial" panose="020B0604020202020204" pitchFamily="34" charset="0"/>
              </a:rPr>
              <a:t>The total number of households for Polokwane has increased from 130 361 in 2007 to 178 001 in 2011 and </a:t>
            </a:r>
            <a:r>
              <a:rPr lang="en-ZA" sz="2400" dirty="0" smtClean="0">
                <a:solidFill>
                  <a:schemeClr val="tx1"/>
                </a:solidFill>
                <a:latin typeface="Arial" panose="020B0604020202020204" pitchFamily="34" charset="0"/>
                <a:ea typeface="Calibri" panose="020F0502020204030204" pitchFamily="34" charset="0"/>
                <a:cs typeface="Arial" panose="020B0604020202020204" pitchFamily="34" charset="0"/>
              </a:rPr>
              <a:t>239 </a:t>
            </a:r>
            <a:r>
              <a:rPr lang="en-ZA" sz="2400" dirty="0">
                <a:solidFill>
                  <a:schemeClr val="tx1"/>
                </a:solidFill>
                <a:latin typeface="Arial" panose="020B0604020202020204" pitchFamily="34" charset="0"/>
                <a:ea typeface="Calibri" panose="020F0502020204030204" pitchFamily="34" charset="0"/>
                <a:cs typeface="Arial" panose="020B0604020202020204" pitchFamily="34" charset="0"/>
              </a:rPr>
              <a:t>116 </a:t>
            </a:r>
            <a:r>
              <a:rPr lang="en-US" sz="2400" dirty="0" smtClean="0">
                <a:solidFill>
                  <a:schemeClr val="tx1"/>
                </a:solidFill>
                <a:latin typeface="Arial" panose="020B0604020202020204" pitchFamily="34" charset="0"/>
                <a:cs typeface="Arial" panose="020B0604020202020204" pitchFamily="34" charset="0"/>
              </a:rPr>
              <a:t>households </a:t>
            </a:r>
            <a:r>
              <a:rPr lang="en-US" sz="2400" dirty="0">
                <a:solidFill>
                  <a:schemeClr val="tx1"/>
                </a:solidFill>
                <a:latin typeface="Arial" panose="020B0604020202020204" pitchFamily="34" charset="0"/>
                <a:cs typeface="Arial" panose="020B0604020202020204" pitchFamily="34" charset="0"/>
              </a:rPr>
              <a:t>in </a:t>
            </a:r>
            <a:r>
              <a:rPr lang="en-US" sz="2400" dirty="0" smtClean="0">
                <a:solidFill>
                  <a:schemeClr val="tx1"/>
                </a:solidFill>
                <a:latin typeface="Arial" panose="020B0604020202020204" pitchFamily="34" charset="0"/>
                <a:cs typeface="Arial" panose="020B0604020202020204" pitchFamily="34" charset="0"/>
              </a:rPr>
              <a:t>2016.</a:t>
            </a:r>
          </a:p>
          <a:p>
            <a:pPr algn="just"/>
            <a:r>
              <a:rPr lang="en-US" sz="2400" dirty="0" err="1" smtClean="0">
                <a:solidFill>
                  <a:schemeClr val="tx1"/>
                </a:solidFill>
                <a:latin typeface="Arial" panose="020B0604020202020204" pitchFamily="34" charset="0"/>
                <a:cs typeface="Arial" panose="020B0604020202020204" pitchFamily="34" charset="0"/>
              </a:rPr>
              <a:t>Statssa</a:t>
            </a:r>
            <a:r>
              <a:rPr lang="en-US" sz="2400" dirty="0" smtClean="0">
                <a:solidFill>
                  <a:schemeClr val="tx1"/>
                </a:solidFill>
                <a:latin typeface="Arial" panose="020B0604020202020204" pitchFamily="34" charset="0"/>
                <a:cs typeface="Arial" panose="020B0604020202020204" pitchFamily="34" charset="0"/>
              </a:rPr>
              <a:t> was supposed to have conducted the 2020 census and release the results in 2021, due to COVID 19 the census was not conducted in 2020. The total number of households and population will be updated when </a:t>
            </a:r>
            <a:r>
              <a:rPr lang="en-US" sz="2400" dirty="0" err="1" smtClean="0">
                <a:solidFill>
                  <a:schemeClr val="tx1"/>
                </a:solidFill>
                <a:latin typeface="Arial" panose="020B0604020202020204" pitchFamily="34" charset="0"/>
                <a:cs typeface="Arial" panose="020B0604020202020204" pitchFamily="34" charset="0"/>
              </a:rPr>
              <a:t>Statssa</a:t>
            </a:r>
            <a:r>
              <a:rPr lang="en-US" sz="2400" dirty="0" smtClean="0">
                <a:solidFill>
                  <a:schemeClr val="tx1"/>
                </a:solidFill>
                <a:latin typeface="Arial" panose="020B0604020202020204" pitchFamily="34" charset="0"/>
                <a:cs typeface="Arial" panose="020B0604020202020204" pitchFamily="34" charset="0"/>
              </a:rPr>
              <a:t> avails new information.</a:t>
            </a:r>
          </a:p>
          <a:p>
            <a:pPr algn="just"/>
            <a:endParaRPr lang="en-ZA" sz="2400" dirty="0">
              <a:solidFill>
                <a:schemeClr val="tx1"/>
              </a:solidFill>
              <a:latin typeface="Arial" panose="020B0604020202020204" pitchFamily="34" charset="0"/>
              <a:cs typeface="Arial" panose="020B0604020202020204" pitchFamily="34" charset="0"/>
            </a:endParaRPr>
          </a:p>
          <a:p>
            <a:endParaRPr lang="en-ZA" dirty="0">
              <a:solidFill>
                <a:schemeClr val="tx1"/>
              </a:solidFill>
            </a:endParaRPr>
          </a:p>
        </p:txBody>
      </p:sp>
    </p:spTree>
    <p:extLst>
      <p:ext uri="{BB962C8B-B14F-4D97-AF65-F5344CB8AC3E}">
        <p14:creationId xmlns:p14="http://schemas.microsoft.com/office/powerpoint/2010/main" val="2251828931"/>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Population growth trends.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4867802"/>
              </p:ext>
            </p:extLst>
          </p:nvPr>
        </p:nvGraphicFramePr>
        <p:xfrm>
          <a:off x="838200" y="1228718"/>
          <a:ext cx="7461762" cy="4562481"/>
        </p:xfrm>
        <a:graphic>
          <a:graphicData uri="http://schemas.openxmlformats.org/drawingml/2006/table">
            <a:tbl>
              <a:tblPr firstRow="1" firstCol="1" bandRow="1">
                <a:tableStyleId>{5C22544A-7EE6-4342-B048-85BDC9FD1C3A}</a:tableStyleId>
              </a:tblPr>
              <a:tblGrid>
                <a:gridCol w="3668557">
                  <a:extLst>
                    <a:ext uri="{9D8B030D-6E8A-4147-A177-3AD203B41FA5}">
                      <a16:colId xmlns:a16="http://schemas.microsoft.com/office/drawing/2014/main" val="20000"/>
                    </a:ext>
                  </a:extLst>
                </a:gridCol>
                <a:gridCol w="1936700">
                  <a:extLst>
                    <a:ext uri="{9D8B030D-6E8A-4147-A177-3AD203B41FA5}">
                      <a16:colId xmlns:a16="http://schemas.microsoft.com/office/drawing/2014/main" val="20001"/>
                    </a:ext>
                  </a:extLst>
                </a:gridCol>
                <a:gridCol w="1856505">
                  <a:extLst>
                    <a:ext uri="{9D8B030D-6E8A-4147-A177-3AD203B41FA5}">
                      <a16:colId xmlns:a16="http://schemas.microsoft.com/office/drawing/2014/main" val="20002"/>
                    </a:ext>
                  </a:extLst>
                </a:gridCol>
              </a:tblGrid>
              <a:tr h="651783">
                <a:tc>
                  <a:txBody>
                    <a:bodyPr/>
                    <a:lstStyle/>
                    <a:p>
                      <a:pPr>
                        <a:lnSpc>
                          <a:spcPct val="107000"/>
                        </a:lnSpc>
                      </a:pPr>
                      <a:endParaRPr lang="en-US" sz="2800" dirty="0">
                        <a:solidFill>
                          <a:schemeClr val="tx1"/>
                        </a:solidFill>
                        <a:effectLst/>
                        <a:latin typeface="Arial" panose="020B0604020202020204" pitchFamily="34" charset="0"/>
                        <a:cs typeface="Arial" panose="020B0604020202020204" pitchFamily="34" charset="0"/>
                      </a:endParaRPr>
                    </a:p>
                  </a:txBody>
                  <a:tcPr marL="9525" marR="9525" marT="9525" marB="9525" anchor="ctr"/>
                </a:tc>
                <a:tc>
                  <a:txBody>
                    <a:bodyPr/>
                    <a:lstStyle/>
                    <a:p>
                      <a:pPr marL="0" marR="0" algn="just">
                        <a:lnSpc>
                          <a:spcPct val="150000"/>
                        </a:lnSpc>
                        <a:spcBef>
                          <a:spcPts val="0"/>
                        </a:spcBef>
                        <a:spcAft>
                          <a:spcPts val="0"/>
                        </a:spcAft>
                      </a:pPr>
                      <a:r>
                        <a:rPr lang="en-ZA" sz="2000" dirty="0" smtClean="0">
                          <a:solidFill>
                            <a:schemeClr val="tx1"/>
                          </a:solidFill>
                          <a:effectLst/>
                          <a:latin typeface="Arial" panose="020B0604020202020204" pitchFamily="34" charset="0"/>
                          <a:cs typeface="Arial" panose="020B0604020202020204" pitchFamily="34" charset="0"/>
                        </a:rPr>
                        <a:t>2019</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just">
                        <a:lnSpc>
                          <a:spcPct val="150000"/>
                        </a:lnSpc>
                        <a:spcBef>
                          <a:spcPts val="0"/>
                        </a:spcBef>
                        <a:spcAft>
                          <a:spcPts val="0"/>
                        </a:spcAft>
                      </a:pPr>
                      <a:r>
                        <a:rPr lang="en-ZA" sz="2000" dirty="0">
                          <a:solidFill>
                            <a:schemeClr val="tx1"/>
                          </a:solidFill>
                          <a:effectLst/>
                          <a:latin typeface="Arial" panose="020B0604020202020204" pitchFamily="34" charset="0"/>
                          <a:cs typeface="Arial" panose="020B0604020202020204" pitchFamily="34" charset="0"/>
                        </a:rPr>
                        <a:t>2001</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0000"/>
                  </a:ext>
                </a:extLst>
              </a:tr>
              <a:tr h="651783">
                <a:tc>
                  <a:txBody>
                    <a:bodyPr/>
                    <a:lstStyle/>
                    <a:p>
                      <a:pPr marL="0" marR="0" algn="just">
                        <a:lnSpc>
                          <a:spcPct val="150000"/>
                        </a:lnSpc>
                        <a:spcBef>
                          <a:spcPts val="0"/>
                        </a:spcBef>
                        <a:spcAft>
                          <a:spcPts val="0"/>
                        </a:spcAft>
                      </a:pPr>
                      <a:r>
                        <a:rPr lang="en-ZA" sz="2000" dirty="0">
                          <a:solidFill>
                            <a:schemeClr val="tx1"/>
                          </a:solidFill>
                          <a:effectLst/>
                          <a:latin typeface="Arial" panose="020B0604020202020204" pitchFamily="34" charset="0"/>
                          <a:cs typeface="Arial" panose="020B0604020202020204" pitchFamily="34" charset="0"/>
                        </a:rPr>
                        <a:t>Total population</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just">
                        <a:lnSpc>
                          <a:spcPct val="150000"/>
                        </a:lnSpc>
                        <a:spcBef>
                          <a:spcPts val="0"/>
                        </a:spcBef>
                        <a:spcAft>
                          <a:spcPts val="0"/>
                        </a:spcAft>
                      </a:pPr>
                      <a:r>
                        <a:rPr lang="en-ZA" sz="2000" dirty="0">
                          <a:effectLst/>
                          <a:latin typeface="Arial" panose="020B0604020202020204" pitchFamily="34" charset="0"/>
                          <a:cs typeface="Arial" panose="020B0604020202020204" pitchFamily="34" charset="0"/>
                        </a:rPr>
                        <a:t>797 127</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just">
                        <a:lnSpc>
                          <a:spcPct val="150000"/>
                        </a:lnSpc>
                        <a:spcBef>
                          <a:spcPts val="0"/>
                        </a:spcBef>
                        <a:spcAft>
                          <a:spcPts val="0"/>
                        </a:spcAft>
                      </a:pPr>
                      <a:r>
                        <a:rPr lang="en-ZA" sz="2000" dirty="0">
                          <a:effectLst/>
                          <a:latin typeface="Arial" panose="020B0604020202020204" pitchFamily="34" charset="0"/>
                          <a:cs typeface="Arial" panose="020B0604020202020204" pitchFamily="34" charset="0"/>
                        </a:rPr>
                        <a:t>508,277</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0001"/>
                  </a:ext>
                </a:extLst>
              </a:tr>
              <a:tr h="651783">
                <a:tc>
                  <a:txBody>
                    <a:bodyPr/>
                    <a:lstStyle/>
                    <a:p>
                      <a:pPr marL="0" marR="0" algn="just">
                        <a:lnSpc>
                          <a:spcPct val="150000"/>
                        </a:lnSpc>
                        <a:spcBef>
                          <a:spcPts val="0"/>
                        </a:spcBef>
                        <a:spcAft>
                          <a:spcPts val="0"/>
                        </a:spcAft>
                      </a:pPr>
                      <a:r>
                        <a:rPr lang="en-ZA" sz="2000" dirty="0">
                          <a:solidFill>
                            <a:schemeClr val="tx1"/>
                          </a:solidFill>
                          <a:effectLst/>
                          <a:latin typeface="Arial" panose="020B0604020202020204" pitchFamily="34" charset="0"/>
                          <a:cs typeface="Arial" panose="020B0604020202020204" pitchFamily="34" charset="0"/>
                        </a:rPr>
                        <a:t>Young (0-14)</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just">
                        <a:lnSpc>
                          <a:spcPct val="150000"/>
                        </a:lnSpc>
                        <a:spcBef>
                          <a:spcPts val="0"/>
                        </a:spcBef>
                        <a:spcAft>
                          <a:spcPts val="0"/>
                        </a:spcAft>
                      </a:pPr>
                      <a:r>
                        <a:rPr lang="en-ZA" sz="2000" dirty="0">
                          <a:effectLst/>
                          <a:latin typeface="Arial" panose="020B0604020202020204" pitchFamily="34" charset="0"/>
                          <a:cs typeface="Arial" panose="020B0604020202020204" pitchFamily="34" charset="0"/>
                        </a:rPr>
                        <a:t>30,1%</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just">
                        <a:lnSpc>
                          <a:spcPct val="150000"/>
                        </a:lnSpc>
                        <a:spcBef>
                          <a:spcPts val="0"/>
                        </a:spcBef>
                        <a:spcAft>
                          <a:spcPts val="0"/>
                        </a:spcAft>
                      </a:pPr>
                      <a:r>
                        <a:rPr lang="en-ZA" sz="2000" dirty="0">
                          <a:effectLst/>
                          <a:latin typeface="Arial" panose="020B0604020202020204" pitchFamily="34" charset="0"/>
                          <a:cs typeface="Arial" panose="020B0604020202020204" pitchFamily="34" charset="0"/>
                        </a:rPr>
                        <a:t>36%</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0002"/>
                  </a:ext>
                </a:extLst>
              </a:tr>
              <a:tr h="651783">
                <a:tc>
                  <a:txBody>
                    <a:bodyPr/>
                    <a:lstStyle/>
                    <a:p>
                      <a:pPr marL="0" marR="0" algn="just">
                        <a:lnSpc>
                          <a:spcPct val="150000"/>
                        </a:lnSpc>
                        <a:spcBef>
                          <a:spcPts val="0"/>
                        </a:spcBef>
                        <a:spcAft>
                          <a:spcPts val="0"/>
                        </a:spcAft>
                      </a:pPr>
                      <a:r>
                        <a:rPr lang="en-ZA" sz="2000" dirty="0">
                          <a:solidFill>
                            <a:schemeClr val="tx1"/>
                          </a:solidFill>
                          <a:effectLst/>
                          <a:latin typeface="Arial" panose="020B0604020202020204" pitchFamily="34" charset="0"/>
                          <a:cs typeface="Arial" panose="020B0604020202020204" pitchFamily="34" charset="0"/>
                        </a:rPr>
                        <a:t>Working Age (15-64)</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just">
                        <a:lnSpc>
                          <a:spcPct val="150000"/>
                        </a:lnSpc>
                        <a:spcBef>
                          <a:spcPts val="0"/>
                        </a:spcBef>
                        <a:spcAft>
                          <a:spcPts val="0"/>
                        </a:spcAft>
                      </a:pPr>
                      <a:r>
                        <a:rPr lang="en-ZA" sz="2000" dirty="0">
                          <a:effectLst/>
                          <a:latin typeface="Arial" panose="020B0604020202020204" pitchFamily="34" charset="0"/>
                          <a:cs typeface="Arial" panose="020B0604020202020204" pitchFamily="34" charset="0"/>
                        </a:rPr>
                        <a:t>64,8%</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just">
                        <a:lnSpc>
                          <a:spcPct val="150000"/>
                        </a:lnSpc>
                        <a:spcBef>
                          <a:spcPts val="0"/>
                        </a:spcBef>
                        <a:spcAft>
                          <a:spcPts val="0"/>
                        </a:spcAft>
                      </a:pPr>
                      <a:r>
                        <a:rPr lang="en-ZA" sz="2000" dirty="0">
                          <a:effectLst/>
                          <a:latin typeface="Arial" panose="020B0604020202020204" pitchFamily="34" charset="0"/>
                          <a:cs typeface="Arial" panose="020B0604020202020204" pitchFamily="34" charset="0"/>
                        </a:rPr>
                        <a:t>64,8%</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0003"/>
                  </a:ext>
                </a:extLst>
              </a:tr>
              <a:tr h="651783">
                <a:tc>
                  <a:txBody>
                    <a:bodyPr/>
                    <a:lstStyle/>
                    <a:p>
                      <a:pPr marL="0" marR="0" algn="just">
                        <a:lnSpc>
                          <a:spcPct val="150000"/>
                        </a:lnSpc>
                        <a:spcBef>
                          <a:spcPts val="0"/>
                        </a:spcBef>
                        <a:spcAft>
                          <a:spcPts val="0"/>
                        </a:spcAft>
                      </a:pPr>
                      <a:r>
                        <a:rPr lang="en-ZA" sz="2000" dirty="0">
                          <a:solidFill>
                            <a:schemeClr val="tx1"/>
                          </a:solidFill>
                          <a:effectLst/>
                          <a:latin typeface="Arial" panose="020B0604020202020204" pitchFamily="34" charset="0"/>
                          <a:cs typeface="Arial" panose="020B0604020202020204" pitchFamily="34" charset="0"/>
                        </a:rPr>
                        <a:t>Elderly (65+)</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just">
                        <a:lnSpc>
                          <a:spcPct val="150000"/>
                        </a:lnSpc>
                        <a:spcBef>
                          <a:spcPts val="0"/>
                        </a:spcBef>
                        <a:spcAft>
                          <a:spcPts val="0"/>
                        </a:spcAft>
                      </a:pPr>
                      <a:r>
                        <a:rPr lang="en-ZA" sz="2000" dirty="0">
                          <a:effectLst/>
                          <a:latin typeface="Arial" panose="020B0604020202020204" pitchFamily="34" charset="0"/>
                          <a:cs typeface="Arial" panose="020B0604020202020204" pitchFamily="34" charset="0"/>
                        </a:rPr>
                        <a:t>5,1%</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just">
                        <a:lnSpc>
                          <a:spcPct val="150000"/>
                        </a:lnSpc>
                        <a:spcBef>
                          <a:spcPts val="0"/>
                        </a:spcBef>
                        <a:spcAft>
                          <a:spcPts val="0"/>
                        </a:spcAft>
                      </a:pPr>
                      <a:r>
                        <a:rPr lang="en-ZA" sz="2000" dirty="0">
                          <a:effectLst/>
                          <a:latin typeface="Arial" panose="020B0604020202020204" pitchFamily="34" charset="0"/>
                          <a:cs typeface="Arial" panose="020B0604020202020204" pitchFamily="34" charset="0"/>
                        </a:rPr>
                        <a:t>4,9%</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0004"/>
                  </a:ext>
                </a:extLst>
              </a:tr>
              <a:tr h="651783">
                <a:tc>
                  <a:txBody>
                    <a:bodyPr/>
                    <a:lstStyle/>
                    <a:p>
                      <a:pPr marL="0" marR="0" algn="just">
                        <a:lnSpc>
                          <a:spcPct val="150000"/>
                        </a:lnSpc>
                        <a:spcBef>
                          <a:spcPts val="0"/>
                        </a:spcBef>
                        <a:spcAft>
                          <a:spcPts val="0"/>
                        </a:spcAft>
                      </a:pPr>
                      <a:r>
                        <a:rPr lang="en-ZA" sz="2000" dirty="0">
                          <a:solidFill>
                            <a:schemeClr val="tx1"/>
                          </a:solidFill>
                          <a:effectLst/>
                          <a:latin typeface="Arial" panose="020B0604020202020204" pitchFamily="34" charset="0"/>
                          <a:cs typeface="Arial" panose="020B0604020202020204" pitchFamily="34" charset="0"/>
                        </a:rPr>
                        <a:t>Dependency ratio</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just">
                        <a:lnSpc>
                          <a:spcPct val="150000"/>
                        </a:lnSpc>
                        <a:spcBef>
                          <a:spcPts val="0"/>
                        </a:spcBef>
                        <a:spcAft>
                          <a:spcPts val="0"/>
                        </a:spcAft>
                      </a:pPr>
                      <a:r>
                        <a:rPr lang="en-ZA" sz="2000" dirty="0">
                          <a:effectLst/>
                          <a:latin typeface="Arial" panose="020B0604020202020204" pitchFamily="34" charset="0"/>
                          <a:cs typeface="Arial" panose="020B0604020202020204" pitchFamily="34" charset="0"/>
                        </a:rPr>
                        <a:t>54,3</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just">
                        <a:lnSpc>
                          <a:spcPct val="150000"/>
                        </a:lnSpc>
                        <a:spcBef>
                          <a:spcPts val="0"/>
                        </a:spcBef>
                        <a:spcAft>
                          <a:spcPts val="0"/>
                        </a:spcAft>
                      </a:pPr>
                      <a:r>
                        <a:rPr lang="en-ZA" sz="2000" dirty="0">
                          <a:effectLst/>
                          <a:latin typeface="Arial" panose="020B0604020202020204" pitchFamily="34" charset="0"/>
                          <a:cs typeface="Arial" panose="020B0604020202020204" pitchFamily="34" charset="0"/>
                        </a:rPr>
                        <a:t>69%</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0005"/>
                  </a:ext>
                </a:extLst>
              </a:tr>
              <a:tr h="651783">
                <a:tc>
                  <a:txBody>
                    <a:bodyPr/>
                    <a:lstStyle/>
                    <a:p>
                      <a:pPr marL="0" marR="0" algn="just">
                        <a:lnSpc>
                          <a:spcPct val="150000"/>
                        </a:lnSpc>
                        <a:spcBef>
                          <a:spcPts val="0"/>
                        </a:spcBef>
                        <a:spcAft>
                          <a:spcPts val="0"/>
                        </a:spcAft>
                      </a:pPr>
                      <a:r>
                        <a:rPr lang="en-ZA" sz="2000" dirty="0">
                          <a:solidFill>
                            <a:schemeClr val="tx1"/>
                          </a:solidFill>
                          <a:effectLst/>
                          <a:latin typeface="Arial" panose="020B0604020202020204" pitchFamily="34" charset="0"/>
                          <a:cs typeface="Arial" panose="020B0604020202020204" pitchFamily="34" charset="0"/>
                        </a:rPr>
                        <a:t>Sex ratio</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just">
                        <a:lnSpc>
                          <a:spcPct val="150000"/>
                        </a:lnSpc>
                        <a:spcBef>
                          <a:spcPts val="0"/>
                        </a:spcBef>
                        <a:spcAft>
                          <a:spcPts val="0"/>
                        </a:spcAft>
                      </a:pPr>
                      <a:r>
                        <a:rPr lang="en-ZA" sz="2000">
                          <a:effectLst/>
                          <a:latin typeface="Arial" panose="020B0604020202020204" pitchFamily="34" charset="0"/>
                          <a:cs typeface="Arial" panose="020B0604020202020204" pitchFamily="34" charset="0"/>
                        </a:rPr>
                        <a:t>92,5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just">
                        <a:lnSpc>
                          <a:spcPct val="150000"/>
                        </a:lnSpc>
                        <a:spcBef>
                          <a:spcPts val="0"/>
                        </a:spcBef>
                        <a:spcAft>
                          <a:spcPts val="0"/>
                        </a:spcAft>
                      </a:pPr>
                      <a:r>
                        <a:rPr lang="en-ZA" sz="2000" dirty="0">
                          <a:effectLst/>
                          <a:latin typeface="Arial" panose="020B0604020202020204" pitchFamily="34" charset="0"/>
                          <a:cs typeface="Arial" panose="020B0604020202020204" pitchFamily="34" charset="0"/>
                        </a:rPr>
                        <a:t>86,9</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47484491"/>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chemeClr val="tx1"/>
                </a:solidFill>
              </a:rPr>
              <a:t>7</a:t>
            </a:r>
            <a:r>
              <a:rPr lang="en-ZA" dirty="0" smtClean="0">
                <a:solidFill>
                  <a:schemeClr val="tx1"/>
                </a:solidFill>
              </a:rPr>
              <a:t>. Economic Information</a:t>
            </a:r>
            <a:endParaRPr lang="en-ZA" dirty="0">
              <a:solidFill>
                <a:schemeClr val="tx1"/>
              </a:solidFill>
            </a:endParaRPr>
          </a:p>
        </p:txBody>
      </p:sp>
      <p:sp>
        <p:nvSpPr>
          <p:cNvPr id="3" name="Content Placeholder 2"/>
          <p:cNvSpPr>
            <a:spLocks noGrp="1"/>
          </p:cNvSpPr>
          <p:nvPr>
            <p:ph idx="1"/>
          </p:nvPr>
        </p:nvSpPr>
        <p:spPr>
          <a:xfrm>
            <a:off x="666220" y="980728"/>
            <a:ext cx="7976643" cy="5267671"/>
          </a:xfrm>
        </p:spPr>
        <p:txBody>
          <a:bodyPr>
            <a:noAutofit/>
          </a:bodyPr>
          <a:lstStyle/>
          <a:p>
            <a:pPr algn="just"/>
            <a:r>
              <a:rPr lang="en-ZA" sz="2000" dirty="0"/>
              <a:t>The priority of the Municipality is to render operational the socio-economic environment in order to facilitate the creation and the development of economic activities; </a:t>
            </a:r>
            <a:endParaRPr lang="en-ZA" sz="2000" dirty="0" smtClean="0"/>
          </a:p>
          <a:p>
            <a:pPr algn="just"/>
            <a:r>
              <a:rPr lang="en-ZA" sz="2000" dirty="0" smtClean="0"/>
              <a:t>facilitate </a:t>
            </a:r>
            <a:r>
              <a:rPr lang="en-ZA" sz="2000" dirty="0"/>
              <a:t>investment promotion to retain the income of the local economy (i.e. plugging the leaks in the local economy); </a:t>
            </a:r>
            <a:endParaRPr lang="en-ZA" sz="2000" dirty="0" smtClean="0"/>
          </a:p>
          <a:p>
            <a:pPr algn="just"/>
            <a:r>
              <a:rPr lang="en-ZA" sz="2000" dirty="0" smtClean="0"/>
              <a:t>develop </a:t>
            </a:r>
            <a:r>
              <a:rPr lang="en-ZA" sz="2000" dirty="0"/>
              <a:t>human capital (i.e. skills development focused on the needs of the local economy); </a:t>
            </a:r>
            <a:endParaRPr lang="en-ZA" sz="2000" dirty="0" smtClean="0"/>
          </a:p>
          <a:p>
            <a:pPr algn="just"/>
            <a:r>
              <a:rPr lang="en-ZA" sz="2000" dirty="0" smtClean="0"/>
              <a:t>to </a:t>
            </a:r>
            <a:r>
              <a:rPr lang="en-ZA" sz="2000" dirty="0"/>
              <a:t>provide economic development (developmental support to community based initiatives, cooperatives etc.); </a:t>
            </a:r>
            <a:endParaRPr lang="en-ZA" sz="2000" dirty="0" smtClean="0"/>
          </a:p>
          <a:p>
            <a:pPr algn="just"/>
            <a:r>
              <a:rPr lang="en-ZA" sz="2000" dirty="0" smtClean="0"/>
              <a:t>facilitate </a:t>
            </a:r>
            <a:r>
              <a:rPr lang="en-ZA" sz="2000" dirty="0"/>
              <a:t>SMME development; identify and support business clusters and business opportunities; </a:t>
            </a:r>
            <a:endParaRPr lang="en-ZA" sz="2000" dirty="0" smtClean="0"/>
          </a:p>
          <a:p>
            <a:pPr algn="just"/>
            <a:r>
              <a:rPr lang="en-ZA" sz="2000" dirty="0" smtClean="0"/>
              <a:t>facilitate </a:t>
            </a:r>
            <a:r>
              <a:rPr lang="en-ZA" sz="2000" dirty="0"/>
              <a:t>and ensure contacts, links and or exchanges with possible local, national and international economic partners; attract inward investment and to promote Polokwane as a tourist destination. </a:t>
            </a:r>
          </a:p>
          <a:p>
            <a:endParaRPr lang="en-ZA" sz="2100" dirty="0">
              <a:solidFill>
                <a:schemeClr val="tx1"/>
              </a:solidFill>
            </a:endParaRPr>
          </a:p>
          <a:p>
            <a:endParaRPr lang="en-ZA" sz="2100" dirty="0">
              <a:solidFill>
                <a:schemeClr val="tx1"/>
              </a:solidFill>
            </a:endParaRPr>
          </a:p>
        </p:txBody>
      </p:sp>
    </p:spTree>
    <p:extLst>
      <p:ext uri="{BB962C8B-B14F-4D97-AF65-F5344CB8AC3E}">
        <p14:creationId xmlns:p14="http://schemas.microsoft.com/office/powerpoint/2010/main" val="425081606"/>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7. Economic </a:t>
            </a:r>
            <a:r>
              <a:rPr lang="en-ZA" dirty="0" smtClean="0"/>
              <a:t>activity per sector</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3577935"/>
              </p:ext>
            </p:extLst>
          </p:nvPr>
        </p:nvGraphicFramePr>
        <p:xfrm>
          <a:off x="914398" y="1219198"/>
          <a:ext cx="7543801" cy="5029202"/>
        </p:xfrm>
        <a:graphic>
          <a:graphicData uri="http://schemas.openxmlformats.org/drawingml/2006/table">
            <a:tbl>
              <a:tblPr firstRow="1" firstCol="1" bandRow="1">
                <a:tableStyleId>{5C22544A-7EE6-4342-B048-85BDC9FD1C3A}</a:tableStyleId>
              </a:tblPr>
              <a:tblGrid>
                <a:gridCol w="1078155">
                  <a:extLst>
                    <a:ext uri="{9D8B030D-6E8A-4147-A177-3AD203B41FA5}">
                      <a16:colId xmlns:a16="http://schemas.microsoft.com/office/drawing/2014/main" val="1092404089"/>
                    </a:ext>
                  </a:extLst>
                </a:gridCol>
                <a:gridCol w="830804">
                  <a:extLst>
                    <a:ext uri="{9D8B030D-6E8A-4147-A177-3AD203B41FA5}">
                      <a16:colId xmlns:a16="http://schemas.microsoft.com/office/drawing/2014/main" val="1544169230"/>
                    </a:ext>
                  </a:extLst>
                </a:gridCol>
                <a:gridCol w="830804">
                  <a:extLst>
                    <a:ext uri="{9D8B030D-6E8A-4147-A177-3AD203B41FA5}">
                      <a16:colId xmlns:a16="http://schemas.microsoft.com/office/drawing/2014/main" val="1459350615"/>
                    </a:ext>
                  </a:extLst>
                </a:gridCol>
                <a:gridCol w="650016">
                  <a:extLst>
                    <a:ext uri="{9D8B030D-6E8A-4147-A177-3AD203B41FA5}">
                      <a16:colId xmlns:a16="http://schemas.microsoft.com/office/drawing/2014/main" val="1036066761"/>
                    </a:ext>
                  </a:extLst>
                </a:gridCol>
                <a:gridCol w="758489">
                  <a:extLst>
                    <a:ext uri="{9D8B030D-6E8A-4147-A177-3AD203B41FA5}">
                      <a16:colId xmlns:a16="http://schemas.microsoft.com/office/drawing/2014/main" val="798597410"/>
                    </a:ext>
                  </a:extLst>
                </a:gridCol>
                <a:gridCol w="830804">
                  <a:extLst>
                    <a:ext uri="{9D8B030D-6E8A-4147-A177-3AD203B41FA5}">
                      <a16:colId xmlns:a16="http://schemas.microsoft.com/office/drawing/2014/main" val="4170359849"/>
                    </a:ext>
                  </a:extLst>
                </a:gridCol>
                <a:gridCol w="758489">
                  <a:extLst>
                    <a:ext uri="{9D8B030D-6E8A-4147-A177-3AD203B41FA5}">
                      <a16:colId xmlns:a16="http://schemas.microsoft.com/office/drawing/2014/main" val="1148032636"/>
                    </a:ext>
                  </a:extLst>
                </a:gridCol>
                <a:gridCol w="1014880">
                  <a:extLst>
                    <a:ext uri="{9D8B030D-6E8A-4147-A177-3AD203B41FA5}">
                      <a16:colId xmlns:a16="http://schemas.microsoft.com/office/drawing/2014/main" val="2794029341"/>
                    </a:ext>
                  </a:extLst>
                </a:gridCol>
                <a:gridCol w="791360">
                  <a:extLst>
                    <a:ext uri="{9D8B030D-6E8A-4147-A177-3AD203B41FA5}">
                      <a16:colId xmlns:a16="http://schemas.microsoft.com/office/drawing/2014/main" val="1028506198"/>
                    </a:ext>
                  </a:extLst>
                </a:gridCol>
              </a:tblGrid>
              <a:tr h="529390">
                <a:tc gridSpan="9">
                  <a:txBody>
                    <a:bodyPr/>
                    <a:lstStyle/>
                    <a:p>
                      <a:pPr>
                        <a:lnSpc>
                          <a:spcPct val="150000"/>
                        </a:lnSpc>
                        <a:spcAft>
                          <a:spcPts val="0"/>
                        </a:spcAft>
                      </a:pPr>
                      <a:r>
                        <a:rPr lang="en-US" sz="800" dirty="0">
                          <a:solidFill>
                            <a:schemeClr val="tx1"/>
                          </a:solidFill>
                          <a:effectLst/>
                        </a:rPr>
                        <a:t>Economic Activity by Sector</a:t>
                      </a:r>
                      <a:endParaRPr lang="en-ZA" sz="1100" dirty="0">
                        <a:solidFill>
                          <a:schemeClr val="tx1"/>
                        </a:solidFill>
                        <a:effectLst/>
                      </a:endParaRPr>
                    </a:p>
                    <a:p>
                      <a:pPr>
                        <a:lnSpc>
                          <a:spcPct val="150000"/>
                        </a:lnSpc>
                        <a:spcAft>
                          <a:spcPts val="0"/>
                        </a:spcAft>
                      </a:pPr>
                      <a:r>
                        <a:rPr lang="en-US" sz="800" dirty="0">
                          <a:solidFill>
                            <a:schemeClr val="tx1"/>
                          </a:solidFill>
                          <a:effectLst/>
                        </a:rPr>
                        <a:t>R`000</a:t>
                      </a:r>
                      <a:endParaRPr lang="en-ZA"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659791627"/>
                  </a:ext>
                </a:extLst>
              </a:tr>
              <a:tr h="264694">
                <a:tc>
                  <a:txBody>
                    <a:bodyPr/>
                    <a:lstStyle/>
                    <a:p>
                      <a:pPr>
                        <a:lnSpc>
                          <a:spcPct val="150000"/>
                        </a:lnSpc>
                        <a:spcAft>
                          <a:spcPts val="0"/>
                        </a:spcAft>
                      </a:pPr>
                      <a:r>
                        <a:rPr lang="en-US" sz="800">
                          <a:solidFill>
                            <a:schemeClr val="tx1"/>
                          </a:solidFill>
                          <a:effectLst/>
                        </a:rPr>
                        <a:t>Sector</a:t>
                      </a:r>
                      <a:endParaRPr lang="en-ZA"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n-US" sz="800">
                          <a:effectLst/>
                        </a:rPr>
                        <a:t>2012/13</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n-US" sz="800">
                          <a:effectLst/>
                        </a:rPr>
                        <a:t>2013/14</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n-US" sz="800">
                          <a:effectLst/>
                        </a:rPr>
                        <a:t>2014/15</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n-US" sz="800">
                          <a:effectLst/>
                        </a:rPr>
                        <a:t>2015/16</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n-US" sz="800">
                          <a:effectLst/>
                        </a:rPr>
                        <a:t>2016/17</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n-US" sz="800">
                          <a:effectLst/>
                        </a:rPr>
                        <a:t>2017/18</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n-US" sz="800" dirty="0">
                          <a:effectLst/>
                        </a:rPr>
                        <a:t>2018/19</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n-US" sz="800">
                          <a:effectLst/>
                        </a:rPr>
                        <a:t>2019/20</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26498418"/>
                  </a:ext>
                </a:extLst>
              </a:tr>
              <a:tr h="529390">
                <a:tc>
                  <a:txBody>
                    <a:bodyPr/>
                    <a:lstStyle/>
                    <a:p>
                      <a:pPr>
                        <a:lnSpc>
                          <a:spcPct val="150000"/>
                        </a:lnSpc>
                        <a:spcAft>
                          <a:spcPts val="0"/>
                        </a:spcAft>
                      </a:pPr>
                      <a:r>
                        <a:rPr lang="en-US" sz="800">
                          <a:solidFill>
                            <a:schemeClr val="tx1"/>
                          </a:solidFill>
                          <a:effectLst/>
                        </a:rPr>
                        <a:t>Agric, forestry and fishing</a:t>
                      </a:r>
                      <a:endParaRPr lang="en-ZA"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386,940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393,886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556 239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505909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766,261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912395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1091336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963243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6364452"/>
                  </a:ext>
                </a:extLst>
              </a:tr>
              <a:tr h="529390">
                <a:tc>
                  <a:txBody>
                    <a:bodyPr/>
                    <a:lstStyle/>
                    <a:p>
                      <a:pPr>
                        <a:lnSpc>
                          <a:spcPct val="150000"/>
                        </a:lnSpc>
                        <a:spcAft>
                          <a:spcPts val="0"/>
                        </a:spcAft>
                      </a:pPr>
                      <a:r>
                        <a:rPr lang="en-US" sz="800">
                          <a:solidFill>
                            <a:schemeClr val="tx1"/>
                          </a:solidFill>
                          <a:effectLst/>
                        </a:rPr>
                        <a:t>Mining and quarrying </a:t>
                      </a:r>
                      <a:endParaRPr lang="en-ZA"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44,221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50,295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1 134 594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1593220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3,285,927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3728794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3939113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4344427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0366918"/>
                  </a:ext>
                </a:extLst>
              </a:tr>
              <a:tr h="264694">
                <a:tc>
                  <a:txBody>
                    <a:bodyPr/>
                    <a:lstStyle/>
                    <a:p>
                      <a:pPr>
                        <a:lnSpc>
                          <a:spcPct val="150000"/>
                        </a:lnSpc>
                        <a:spcAft>
                          <a:spcPts val="0"/>
                        </a:spcAft>
                      </a:pPr>
                      <a:r>
                        <a:rPr lang="en-US" sz="800">
                          <a:solidFill>
                            <a:schemeClr val="tx1"/>
                          </a:solidFill>
                          <a:effectLst/>
                        </a:rPr>
                        <a:t>Manufacturing</a:t>
                      </a:r>
                      <a:endParaRPr lang="en-ZA"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876,349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918,237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1 251 780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1848877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2,672,253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2517981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2559967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2561676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4879157"/>
                  </a:ext>
                </a:extLst>
              </a:tr>
              <a:tr h="529390">
                <a:tc>
                  <a:txBody>
                    <a:bodyPr/>
                    <a:lstStyle/>
                    <a:p>
                      <a:pPr>
                        <a:lnSpc>
                          <a:spcPct val="150000"/>
                        </a:lnSpc>
                        <a:spcAft>
                          <a:spcPts val="0"/>
                        </a:spcAft>
                      </a:pPr>
                      <a:r>
                        <a:rPr lang="en-US" sz="800">
                          <a:solidFill>
                            <a:schemeClr val="tx1"/>
                          </a:solidFill>
                          <a:effectLst/>
                        </a:rPr>
                        <a:t>Wholesale and retail trade </a:t>
                      </a:r>
                      <a:endParaRPr lang="en-ZA"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2,630,622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2,785,146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7 375 350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9516169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12,892,600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13671496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15303898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15883777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0011206"/>
                  </a:ext>
                </a:extLst>
              </a:tr>
              <a:tr h="529390">
                <a:tc>
                  <a:txBody>
                    <a:bodyPr/>
                    <a:lstStyle/>
                    <a:p>
                      <a:pPr>
                        <a:lnSpc>
                          <a:spcPct val="150000"/>
                        </a:lnSpc>
                        <a:spcAft>
                          <a:spcPts val="0"/>
                        </a:spcAft>
                      </a:pPr>
                      <a:r>
                        <a:rPr lang="en-US" sz="800">
                          <a:solidFill>
                            <a:schemeClr val="tx1"/>
                          </a:solidFill>
                          <a:effectLst/>
                        </a:rPr>
                        <a:t>Finance, property, etc.</a:t>
                      </a:r>
                      <a:endParaRPr lang="en-ZA"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3,707,642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5,251,150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8 516 734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10232846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11,784,483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13115394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14020043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14972571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4117746"/>
                  </a:ext>
                </a:extLst>
              </a:tr>
              <a:tr h="794084">
                <a:tc>
                  <a:txBody>
                    <a:bodyPr/>
                    <a:lstStyle/>
                    <a:p>
                      <a:pPr>
                        <a:lnSpc>
                          <a:spcPct val="150000"/>
                        </a:lnSpc>
                        <a:spcAft>
                          <a:spcPts val="0"/>
                        </a:spcAft>
                      </a:pPr>
                      <a:r>
                        <a:rPr lang="en-US" sz="800">
                          <a:solidFill>
                            <a:schemeClr val="tx1"/>
                          </a:solidFill>
                          <a:effectLst/>
                        </a:rPr>
                        <a:t>Govt, community and social services</a:t>
                      </a:r>
                      <a:endParaRPr lang="en-ZA"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4,792,654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4,868,204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10 306 915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13877391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18,699,546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19684412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22211135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22859413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4839129"/>
                  </a:ext>
                </a:extLst>
              </a:tr>
              <a:tr h="529390">
                <a:tc>
                  <a:txBody>
                    <a:bodyPr/>
                    <a:lstStyle/>
                    <a:p>
                      <a:pPr>
                        <a:lnSpc>
                          <a:spcPct val="150000"/>
                        </a:lnSpc>
                        <a:spcAft>
                          <a:spcPts val="0"/>
                        </a:spcAft>
                      </a:pPr>
                      <a:r>
                        <a:rPr lang="en-US" sz="800">
                          <a:solidFill>
                            <a:schemeClr val="tx1"/>
                          </a:solidFill>
                          <a:effectLst/>
                        </a:rPr>
                        <a:t>Infrastructure services</a:t>
                      </a:r>
                      <a:endParaRPr lang="en-ZA"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3,651,054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6,704,870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3 956 409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5681039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8,071,073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3986914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7760838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11247353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3863001"/>
                  </a:ext>
                </a:extLst>
              </a:tr>
              <a:tr h="529390">
                <a:tc>
                  <a:txBody>
                    <a:bodyPr/>
                    <a:lstStyle/>
                    <a:p>
                      <a:pPr>
                        <a:lnSpc>
                          <a:spcPct val="150000"/>
                        </a:lnSpc>
                        <a:spcAft>
                          <a:spcPts val="0"/>
                        </a:spcAft>
                      </a:pPr>
                      <a:r>
                        <a:rPr lang="en-US" sz="800" dirty="0">
                          <a:solidFill>
                            <a:schemeClr val="tx1"/>
                          </a:solidFill>
                          <a:effectLst/>
                        </a:rPr>
                        <a:t>Total </a:t>
                      </a:r>
                      <a:endParaRPr lang="en-ZA"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16,089,482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18,186,642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33 098 021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43255452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58,172,144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57617386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a:effectLst/>
                        </a:rPr>
                        <a:t>70090329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800" dirty="0">
                          <a:effectLst/>
                        </a:rPr>
                        <a:t>72832461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3770089"/>
                  </a:ext>
                </a:extLst>
              </a:tr>
            </a:tbl>
          </a:graphicData>
        </a:graphic>
      </p:graphicFrame>
    </p:spTree>
    <p:extLst>
      <p:ext uri="{BB962C8B-B14F-4D97-AF65-F5344CB8AC3E}">
        <p14:creationId xmlns:p14="http://schemas.microsoft.com/office/powerpoint/2010/main" val="1429258251"/>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7. ECONOMIC </a:t>
            </a:r>
            <a:r>
              <a:rPr lang="en-ZA" sz="3200" dirty="0" smtClean="0"/>
              <a:t>EMPLOYMENT PER SECTOR</a:t>
            </a:r>
            <a:endParaRPr lang="en-ZA"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4373448"/>
              </p:ext>
            </p:extLst>
          </p:nvPr>
        </p:nvGraphicFramePr>
        <p:xfrm>
          <a:off x="666217" y="1066801"/>
          <a:ext cx="7633744" cy="5220834"/>
        </p:xfrm>
        <a:graphic>
          <a:graphicData uri="http://schemas.openxmlformats.org/drawingml/2006/table">
            <a:tbl>
              <a:tblPr firstRow="1" firstCol="1" bandRow="1">
                <a:tableStyleId>{5C22544A-7EE6-4342-B048-85BDC9FD1C3A}</a:tableStyleId>
              </a:tblPr>
              <a:tblGrid>
                <a:gridCol w="1178323">
                  <a:extLst>
                    <a:ext uri="{9D8B030D-6E8A-4147-A177-3AD203B41FA5}">
                      <a16:colId xmlns:a16="http://schemas.microsoft.com/office/drawing/2014/main" val="3388061138"/>
                    </a:ext>
                  </a:extLst>
                </a:gridCol>
                <a:gridCol w="859005">
                  <a:extLst>
                    <a:ext uri="{9D8B030D-6E8A-4147-A177-3AD203B41FA5}">
                      <a16:colId xmlns:a16="http://schemas.microsoft.com/office/drawing/2014/main" val="1256071749"/>
                    </a:ext>
                  </a:extLst>
                </a:gridCol>
                <a:gridCol w="859835">
                  <a:extLst>
                    <a:ext uri="{9D8B030D-6E8A-4147-A177-3AD203B41FA5}">
                      <a16:colId xmlns:a16="http://schemas.microsoft.com/office/drawing/2014/main" val="3150004258"/>
                    </a:ext>
                  </a:extLst>
                </a:gridCol>
                <a:gridCol w="859835">
                  <a:extLst>
                    <a:ext uri="{9D8B030D-6E8A-4147-A177-3AD203B41FA5}">
                      <a16:colId xmlns:a16="http://schemas.microsoft.com/office/drawing/2014/main" val="3476027651"/>
                    </a:ext>
                  </a:extLst>
                </a:gridCol>
                <a:gridCol w="821583">
                  <a:extLst>
                    <a:ext uri="{9D8B030D-6E8A-4147-A177-3AD203B41FA5}">
                      <a16:colId xmlns:a16="http://schemas.microsoft.com/office/drawing/2014/main" val="4114061498"/>
                    </a:ext>
                  </a:extLst>
                </a:gridCol>
                <a:gridCol w="784163">
                  <a:extLst>
                    <a:ext uri="{9D8B030D-6E8A-4147-A177-3AD203B41FA5}">
                      <a16:colId xmlns:a16="http://schemas.microsoft.com/office/drawing/2014/main" val="2840871005"/>
                    </a:ext>
                  </a:extLst>
                </a:gridCol>
                <a:gridCol w="929687">
                  <a:extLst>
                    <a:ext uri="{9D8B030D-6E8A-4147-A177-3AD203B41FA5}">
                      <a16:colId xmlns:a16="http://schemas.microsoft.com/office/drawing/2014/main" val="172514807"/>
                    </a:ext>
                  </a:extLst>
                </a:gridCol>
                <a:gridCol w="742586">
                  <a:extLst>
                    <a:ext uri="{9D8B030D-6E8A-4147-A177-3AD203B41FA5}">
                      <a16:colId xmlns:a16="http://schemas.microsoft.com/office/drawing/2014/main" val="390626302"/>
                    </a:ext>
                  </a:extLst>
                </a:gridCol>
                <a:gridCol w="598727">
                  <a:extLst>
                    <a:ext uri="{9D8B030D-6E8A-4147-A177-3AD203B41FA5}">
                      <a16:colId xmlns:a16="http://schemas.microsoft.com/office/drawing/2014/main" val="2012912687"/>
                    </a:ext>
                  </a:extLst>
                </a:gridCol>
              </a:tblGrid>
              <a:tr h="479833">
                <a:tc gridSpan="9">
                  <a:txBody>
                    <a:bodyPr/>
                    <a:lstStyle/>
                    <a:p>
                      <a:pPr>
                        <a:lnSpc>
                          <a:spcPct val="150000"/>
                        </a:lnSpc>
                        <a:spcAft>
                          <a:spcPts val="0"/>
                        </a:spcAft>
                      </a:pPr>
                      <a:r>
                        <a:rPr lang="en-US" sz="1100" dirty="0">
                          <a:solidFill>
                            <a:schemeClr val="tx1"/>
                          </a:solidFill>
                          <a:effectLst/>
                        </a:rPr>
                        <a:t>Economic Employment by Sector</a:t>
                      </a:r>
                      <a:endParaRPr lang="en-ZA" sz="1100" dirty="0">
                        <a:solidFill>
                          <a:schemeClr val="tx1"/>
                        </a:solidFill>
                        <a:effectLst/>
                      </a:endParaRPr>
                    </a:p>
                    <a:p>
                      <a:pPr>
                        <a:lnSpc>
                          <a:spcPct val="150000"/>
                        </a:lnSpc>
                        <a:spcAft>
                          <a:spcPts val="0"/>
                        </a:spcAft>
                      </a:pPr>
                      <a:r>
                        <a:rPr lang="en-US" sz="1100" dirty="0">
                          <a:solidFill>
                            <a:schemeClr val="tx1"/>
                          </a:solidFill>
                          <a:effectLst/>
                        </a:rPr>
                        <a:t>Jobs </a:t>
                      </a:r>
                      <a:endParaRPr lang="en-ZA"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056499194"/>
                  </a:ext>
                </a:extLst>
              </a:tr>
              <a:tr h="479833">
                <a:tc>
                  <a:txBody>
                    <a:bodyPr/>
                    <a:lstStyle/>
                    <a:p>
                      <a:pPr>
                        <a:lnSpc>
                          <a:spcPct val="150000"/>
                        </a:lnSpc>
                        <a:spcAft>
                          <a:spcPts val="0"/>
                        </a:spcAft>
                      </a:pPr>
                      <a:r>
                        <a:rPr lang="en-US" sz="1100" dirty="0">
                          <a:solidFill>
                            <a:schemeClr val="tx1"/>
                          </a:solidFill>
                          <a:effectLst/>
                        </a:rPr>
                        <a:t>Sector </a:t>
                      </a:r>
                      <a:endParaRPr lang="en-ZA"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n-US" sz="1100" b="1" dirty="0">
                          <a:solidFill>
                            <a:schemeClr val="tx1"/>
                          </a:solidFill>
                          <a:effectLst/>
                        </a:rPr>
                        <a:t>2012/13</a:t>
                      </a:r>
                      <a:endParaRPr lang="en-ZA" sz="1100" b="1" dirty="0">
                        <a:solidFill>
                          <a:schemeClr val="tx1"/>
                        </a:solidFill>
                        <a:effectLst/>
                      </a:endParaRPr>
                    </a:p>
                    <a:p>
                      <a:pPr>
                        <a:lnSpc>
                          <a:spcPct val="150000"/>
                        </a:lnSpc>
                        <a:spcAft>
                          <a:spcPts val="0"/>
                        </a:spcAft>
                      </a:pPr>
                      <a:r>
                        <a:rPr lang="en-US" sz="1100" b="1" dirty="0">
                          <a:solidFill>
                            <a:schemeClr val="tx1"/>
                          </a:solidFill>
                          <a:effectLst/>
                        </a:rPr>
                        <a:t>No.</a:t>
                      </a:r>
                      <a:endParaRPr lang="en-ZA"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n-US" sz="1100" b="1" dirty="0">
                          <a:solidFill>
                            <a:schemeClr val="tx1"/>
                          </a:solidFill>
                          <a:effectLst/>
                        </a:rPr>
                        <a:t>2013/14</a:t>
                      </a:r>
                      <a:endParaRPr lang="en-ZA" sz="1100" b="1" dirty="0">
                        <a:solidFill>
                          <a:schemeClr val="tx1"/>
                        </a:solidFill>
                        <a:effectLst/>
                      </a:endParaRPr>
                    </a:p>
                    <a:p>
                      <a:pPr>
                        <a:lnSpc>
                          <a:spcPct val="150000"/>
                        </a:lnSpc>
                        <a:spcAft>
                          <a:spcPts val="0"/>
                        </a:spcAft>
                      </a:pPr>
                      <a:r>
                        <a:rPr lang="en-US" sz="1100" b="1" dirty="0">
                          <a:solidFill>
                            <a:schemeClr val="tx1"/>
                          </a:solidFill>
                          <a:effectLst/>
                        </a:rPr>
                        <a:t>No. </a:t>
                      </a:r>
                      <a:endParaRPr lang="en-ZA"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n-US" sz="1100" b="1" dirty="0">
                          <a:solidFill>
                            <a:schemeClr val="tx1"/>
                          </a:solidFill>
                          <a:effectLst/>
                        </a:rPr>
                        <a:t>2014/15</a:t>
                      </a:r>
                      <a:endParaRPr lang="en-ZA" sz="1100" b="1" dirty="0">
                        <a:solidFill>
                          <a:schemeClr val="tx1"/>
                        </a:solidFill>
                        <a:effectLst/>
                      </a:endParaRPr>
                    </a:p>
                    <a:p>
                      <a:pPr>
                        <a:lnSpc>
                          <a:spcPct val="150000"/>
                        </a:lnSpc>
                        <a:spcAft>
                          <a:spcPts val="0"/>
                        </a:spcAft>
                      </a:pPr>
                      <a:r>
                        <a:rPr lang="en-US" sz="1100" b="1" dirty="0">
                          <a:solidFill>
                            <a:schemeClr val="tx1"/>
                          </a:solidFill>
                          <a:effectLst/>
                        </a:rPr>
                        <a:t>No. </a:t>
                      </a:r>
                      <a:endParaRPr lang="en-ZA"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n-US" sz="1100" b="1" dirty="0">
                          <a:solidFill>
                            <a:schemeClr val="tx1"/>
                          </a:solidFill>
                          <a:effectLst/>
                        </a:rPr>
                        <a:t>2015/16</a:t>
                      </a:r>
                      <a:endParaRPr lang="en-ZA"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n-US" sz="1100" b="1" dirty="0">
                          <a:solidFill>
                            <a:schemeClr val="tx1"/>
                          </a:solidFill>
                          <a:effectLst/>
                        </a:rPr>
                        <a:t>2016/17</a:t>
                      </a:r>
                      <a:endParaRPr lang="en-ZA"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n-US" sz="1100" b="1" dirty="0">
                          <a:solidFill>
                            <a:schemeClr val="tx1"/>
                          </a:solidFill>
                          <a:effectLst/>
                        </a:rPr>
                        <a:t>2017/18</a:t>
                      </a:r>
                      <a:endParaRPr lang="en-ZA"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n-US" sz="1100" b="1" dirty="0">
                          <a:solidFill>
                            <a:schemeClr val="tx1"/>
                          </a:solidFill>
                          <a:effectLst/>
                        </a:rPr>
                        <a:t>2018/19</a:t>
                      </a:r>
                      <a:endParaRPr lang="en-ZA"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n-US" sz="1100" b="1" dirty="0">
                          <a:solidFill>
                            <a:schemeClr val="tx1"/>
                          </a:solidFill>
                          <a:effectLst/>
                        </a:rPr>
                        <a:t>2019/20</a:t>
                      </a:r>
                      <a:endParaRPr lang="en-ZA"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70634129"/>
                  </a:ext>
                </a:extLst>
              </a:tr>
              <a:tr h="527391">
                <a:tc>
                  <a:txBody>
                    <a:bodyPr/>
                    <a:lstStyle/>
                    <a:p>
                      <a:pPr>
                        <a:lnSpc>
                          <a:spcPct val="150000"/>
                        </a:lnSpc>
                        <a:spcAft>
                          <a:spcPts val="0"/>
                        </a:spcAft>
                      </a:pPr>
                      <a:r>
                        <a:rPr lang="en-US" sz="1100">
                          <a:solidFill>
                            <a:schemeClr val="tx1"/>
                          </a:solidFill>
                          <a:effectLst/>
                        </a:rPr>
                        <a:t>Agric, forestry and fishing</a:t>
                      </a:r>
                      <a:endParaRPr lang="en-ZA"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12,928</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dirty="0">
                          <a:solidFill>
                            <a:schemeClr val="tx1"/>
                          </a:solidFill>
                          <a:effectLst/>
                        </a:rPr>
                        <a:t>11,675</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dirty="0">
                          <a:solidFill>
                            <a:schemeClr val="tx1"/>
                          </a:solidFill>
                          <a:effectLst/>
                        </a:rPr>
                        <a:t>8 856</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9526</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10,785</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10710</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11665</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11537</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2231234"/>
                  </a:ext>
                </a:extLst>
              </a:tr>
              <a:tr h="479833">
                <a:tc>
                  <a:txBody>
                    <a:bodyPr/>
                    <a:lstStyle/>
                    <a:p>
                      <a:pPr>
                        <a:lnSpc>
                          <a:spcPct val="150000"/>
                        </a:lnSpc>
                        <a:spcAft>
                          <a:spcPts val="0"/>
                        </a:spcAft>
                      </a:pPr>
                      <a:r>
                        <a:rPr lang="en-US" sz="1100">
                          <a:solidFill>
                            <a:schemeClr val="tx1"/>
                          </a:solidFill>
                          <a:effectLst/>
                        </a:rPr>
                        <a:t>Mining and quarrying </a:t>
                      </a:r>
                      <a:endParaRPr lang="en-ZA"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179</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3,342</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dirty="0">
                          <a:solidFill>
                            <a:schemeClr val="tx1"/>
                          </a:solidFill>
                          <a:effectLst/>
                        </a:rPr>
                        <a:t>2 600</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dirty="0">
                          <a:solidFill>
                            <a:schemeClr val="tx1"/>
                          </a:solidFill>
                          <a:effectLst/>
                        </a:rPr>
                        <a:t>3990</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dirty="0">
                          <a:solidFill>
                            <a:schemeClr val="tx1"/>
                          </a:solidFill>
                          <a:effectLst/>
                        </a:rPr>
                        <a:t>3,292</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3387</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3012</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3348</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9023966"/>
                  </a:ext>
                </a:extLst>
              </a:tr>
              <a:tr h="345139">
                <a:tc>
                  <a:txBody>
                    <a:bodyPr/>
                    <a:lstStyle/>
                    <a:p>
                      <a:pPr>
                        <a:lnSpc>
                          <a:spcPct val="150000"/>
                        </a:lnSpc>
                        <a:spcAft>
                          <a:spcPts val="0"/>
                        </a:spcAft>
                      </a:pPr>
                      <a:r>
                        <a:rPr lang="en-US" sz="1100">
                          <a:solidFill>
                            <a:schemeClr val="tx1"/>
                          </a:solidFill>
                          <a:effectLst/>
                        </a:rPr>
                        <a:t>Manufacturing</a:t>
                      </a:r>
                      <a:endParaRPr lang="en-ZA"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5,256</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10,143</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dirty="0">
                          <a:solidFill>
                            <a:schemeClr val="tx1"/>
                          </a:solidFill>
                          <a:effectLst/>
                        </a:rPr>
                        <a:t>10 220</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dirty="0">
                          <a:solidFill>
                            <a:schemeClr val="tx1"/>
                          </a:solidFill>
                          <a:effectLst/>
                        </a:rPr>
                        <a:t>10713</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dirty="0">
                          <a:solidFill>
                            <a:schemeClr val="tx1"/>
                          </a:solidFill>
                          <a:effectLst/>
                        </a:rPr>
                        <a:t>18,433</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12366</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11002</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10888</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2388846"/>
                  </a:ext>
                </a:extLst>
              </a:tr>
              <a:tr h="570277">
                <a:tc>
                  <a:txBody>
                    <a:bodyPr/>
                    <a:lstStyle/>
                    <a:p>
                      <a:pPr>
                        <a:lnSpc>
                          <a:spcPct val="150000"/>
                        </a:lnSpc>
                        <a:spcAft>
                          <a:spcPts val="0"/>
                        </a:spcAft>
                      </a:pPr>
                      <a:r>
                        <a:rPr lang="en-US" sz="1100">
                          <a:solidFill>
                            <a:schemeClr val="tx1"/>
                          </a:solidFill>
                          <a:effectLst/>
                        </a:rPr>
                        <a:t>Wholesale and retail trade </a:t>
                      </a:r>
                      <a:endParaRPr lang="en-ZA"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11,265</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27,336</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29 510</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dirty="0">
                          <a:solidFill>
                            <a:schemeClr val="tx1"/>
                          </a:solidFill>
                          <a:effectLst/>
                        </a:rPr>
                        <a:t>36385</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dirty="0">
                          <a:solidFill>
                            <a:schemeClr val="tx1"/>
                          </a:solidFill>
                          <a:effectLst/>
                        </a:rPr>
                        <a:t>63,032</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40452</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43611</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44293</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0849038"/>
                  </a:ext>
                </a:extLst>
              </a:tr>
              <a:tr h="479833">
                <a:tc>
                  <a:txBody>
                    <a:bodyPr/>
                    <a:lstStyle/>
                    <a:p>
                      <a:pPr>
                        <a:lnSpc>
                          <a:spcPct val="150000"/>
                        </a:lnSpc>
                        <a:spcAft>
                          <a:spcPts val="0"/>
                        </a:spcAft>
                      </a:pPr>
                      <a:r>
                        <a:rPr lang="en-US" sz="1100">
                          <a:solidFill>
                            <a:schemeClr val="tx1"/>
                          </a:solidFill>
                          <a:effectLst/>
                        </a:rPr>
                        <a:t>Finance, property, etc.</a:t>
                      </a:r>
                      <a:endParaRPr lang="en-ZA"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8,681</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19,079</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21 112</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dirty="0">
                          <a:solidFill>
                            <a:schemeClr val="tx1"/>
                          </a:solidFill>
                          <a:effectLst/>
                        </a:rPr>
                        <a:t>25631</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dirty="0">
                          <a:solidFill>
                            <a:schemeClr val="tx1"/>
                          </a:solidFill>
                          <a:effectLst/>
                        </a:rPr>
                        <a:t>30,072</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dirty="0">
                          <a:solidFill>
                            <a:schemeClr val="tx1"/>
                          </a:solidFill>
                          <a:effectLst/>
                        </a:rPr>
                        <a:t>29498</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31004</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29861</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6130489"/>
                  </a:ext>
                </a:extLst>
              </a:tr>
              <a:tr h="890226">
                <a:tc>
                  <a:txBody>
                    <a:bodyPr/>
                    <a:lstStyle/>
                    <a:p>
                      <a:pPr>
                        <a:lnSpc>
                          <a:spcPct val="150000"/>
                        </a:lnSpc>
                        <a:spcAft>
                          <a:spcPts val="0"/>
                        </a:spcAft>
                      </a:pPr>
                      <a:r>
                        <a:rPr lang="en-US" sz="1100">
                          <a:solidFill>
                            <a:schemeClr val="tx1"/>
                          </a:solidFill>
                          <a:effectLst/>
                        </a:rPr>
                        <a:t>Govt, community and social services</a:t>
                      </a:r>
                      <a:endParaRPr lang="en-ZA"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37,394</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35,617</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38 057</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54721</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dirty="0">
                          <a:solidFill>
                            <a:schemeClr val="tx1"/>
                          </a:solidFill>
                          <a:effectLst/>
                        </a:rPr>
                        <a:t>88,318</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dirty="0">
                          <a:solidFill>
                            <a:schemeClr val="tx1"/>
                          </a:solidFill>
                          <a:effectLst/>
                        </a:rPr>
                        <a:t>57978</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78 965</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79343</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656928"/>
                  </a:ext>
                </a:extLst>
              </a:tr>
              <a:tr h="479833">
                <a:tc>
                  <a:txBody>
                    <a:bodyPr/>
                    <a:lstStyle/>
                    <a:p>
                      <a:pPr>
                        <a:lnSpc>
                          <a:spcPct val="150000"/>
                        </a:lnSpc>
                        <a:spcAft>
                          <a:spcPts val="0"/>
                        </a:spcAft>
                      </a:pPr>
                      <a:r>
                        <a:rPr lang="en-US" sz="1100">
                          <a:solidFill>
                            <a:schemeClr val="tx1"/>
                          </a:solidFill>
                          <a:effectLst/>
                        </a:rPr>
                        <a:t>Infrastructure services</a:t>
                      </a:r>
                      <a:endParaRPr lang="en-ZA"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9,744</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39,077</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12 516</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16679</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dirty="0">
                          <a:solidFill>
                            <a:schemeClr val="tx1"/>
                          </a:solidFill>
                          <a:effectLst/>
                        </a:rPr>
                        <a:t>39,645</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dirty="0">
                          <a:solidFill>
                            <a:schemeClr val="tx1"/>
                          </a:solidFill>
                          <a:effectLst/>
                        </a:rPr>
                        <a:t>12879</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dirty="0">
                          <a:solidFill>
                            <a:schemeClr val="tx1"/>
                          </a:solidFill>
                          <a:effectLst/>
                        </a:rPr>
                        <a:t>18139</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17545</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1551189"/>
                  </a:ext>
                </a:extLst>
              </a:tr>
              <a:tr h="373201">
                <a:tc>
                  <a:txBody>
                    <a:bodyPr/>
                    <a:lstStyle/>
                    <a:p>
                      <a:pPr>
                        <a:lnSpc>
                          <a:spcPct val="150000"/>
                        </a:lnSpc>
                        <a:spcAft>
                          <a:spcPts val="0"/>
                        </a:spcAft>
                      </a:pPr>
                      <a:r>
                        <a:rPr lang="en-US" sz="1100">
                          <a:solidFill>
                            <a:schemeClr val="tx1"/>
                          </a:solidFill>
                          <a:effectLst/>
                        </a:rPr>
                        <a:t>Total </a:t>
                      </a:r>
                      <a:endParaRPr lang="en-ZA"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85,448</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146 269</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122 870</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157645</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253,577</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a:solidFill>
                            <a:schemeClr val="tx1"/>
                          </a:solidFill>
                          <a:effectLst/>
                        </a:rPr>
                        <a:t>167270</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dirty="0">
                          <a:solidFill>
                            <a:schemeClr val="tx1"/>
                          </a:solidFill>
                          <a:effectLst/>
                        </a:rPr>
                        <a:t>197405</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100" dirty="0">
                          <a:solidFill>
                            <a:schemeClr val="tx1"/>
                          </a:solidFill>
                          <a:effectLst/>
                        </a:rPr>
                        <a:t>196816</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9756464"/>
                  </a:ext>
                </a:extLst>
              </a:tr>
            </a:tbl>
          </a:graphicData>
        </a:graphic>
      </p:graphicFrame>
    </p:spTree>
    <p:extLst>
      <p:ext uri="{BB962C8B-B14F-4D97-AF65-F5344CB8AC3E}">
        <p14:creationId xmlns:p14="http://schemas.microsoft.com/office/powerpoint/2010/main" val="4267944518"/>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66220" y="304800"/>
            <a:ext cx="7976643" cy="923997"/>
          </a:xfrm>
        </p:spPr>
        <p:txBody>
          <a:bodyPr>
            <a:noAutofit/>
          </a:bodyPr>
          <a:lstStyle/>
          <a:p>
            <a:r>
              <a:rPr lang="en-ZA" altLang="en-US" sz="3200" dirty="0" smtClean="0">
                <a:solidFill>
                  <a:schemeClr val="tx1"/>
                </a:solidFill>
              </a:rPr>
              <a:t>8. </a:t>
            </a:r>
            <a:r>
              <a:rPr lang="en-ZA" altLang="en-US" sz="3200" dirty="0">
                <a:solidFill>
                  <a:schemeClr val="tx1"/>
                </a:solidFill>
              </a:rPr>
              <a:t>Annual Report Legislative framework</a:t>
            </a:r>
          </a:p>
        </p:txBody>
      </p:sp>
      <p:sp>
        <p:nvSpPr>
          <p:cNvPr id="10243" name="Content Placeholder 2"/>
          <p:cNvSpPr>
            <a:spLocks noGrp="1"/>
          </p:cNvSpPr>
          <p:nvPr>
            <p:ph idx="1"/>
          </p:nvPr>
        </p:nvSpPr>
        <p:spPr>
          <a:xfrm>
            <a:off x="666220" y="1600200"/>
            <a:ext cx="7976643" cy="4513674"/>
          </a:xfrm>
        </p:spPr>
        <p:txBody>
          <a:bodyPr/>
          <a:lstStyle/>
          <a:p>
            <a:pPr algn="just"/>
            <a:r>
              <a:rPr lang="en-ZA" altLang="en-US" sz="2400" dirty="0" smtClean="0">
                <a:solidFill>
                  <a:schemeClr val="tx1"/>
                </a:solidFill>
              </a:rPr>
              <a:t>The 2019/20 Annual Report is compiled in terms of Section 121 of the MFMA and Section 46 of the MSA.</a:t>
            </a:r>
          </a:p>
          <a:p>
            <a:pPr algn="just"/>
            <a:r>
              <a:rPr lang="en-ZA" altLang="en-US" sz="2400" dirty="0" smtClean="0">
                <a:solidFill>
                  <a:schemeClr val="tx1"/>
                </a:solidFill>
              </a:rPr>
              <a:t>The purpose of the Annual Report is to give account of activities that the municipality undertook during the year under review (2019-20)</a:t>
            </a:r>
          </a:p>
          <a:p>
            <a:pPr algn="just"/>
            <a:r>
              <a:rPr lang="en-ZA" altLang="en-US" sz="2400" dirty="0" smtClean="0">
                <a:solidFill>
                  <a:schemeClr val="tx1"/>
                </a:solidFill>
              </a:rPr>
              <a:t>The activities were guided by the Integrated Development Plan and the Tabled Budget that Council approved and adopted in May 2019.</a:t>
            </a:r>
          </a:p>
        </p:txBody>
      </p:sp>
    </p:spTree>
    <p:extLst>
      <p:ext uri="{BB962C8B-B14F-4D97-AF65-F5344CB8AC3E}">
        <p14:creationId xmlns:p14="http://schemas.microsoft.com/office/powerpoint/2010/main" val="4259382451"/>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762000" y="228600"/>
            <a:ext cx="7010399" cy="96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3808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3200" b="1" i="0" dirty="0" smtClean="0">
                <a:latin typeface="+mj-lt"/>
                <a:ea typeface="+mj-ea"/>
                <a:cs typeface="Arial" panose="020B0604020202020204" pitchFamily="34" charset="0"/>
              </a:rPr>
              <a:t>9</a:t>
            </a:r>
            <a:r>
              <a:rPr lang="en-US" sz="2400" b="1" i="0" dirty="0" smtClean="0">
                <a:latin typeface="+mj-lt"/>
                <a:ea typeface="+mj-ea"/>
                <a:cs typeface="Arial" panose="020B0604020202020204" pitchFamily="34" charset="0"/>
              </a:rPr>
              <a:t>.  </a:t>
            </a:r>
            <a:r>
              <a:rPr lang="en-US" sz="3200" i="0" cap="all" spc="150" dirty="0" smtClean="0">
                <a:latin typeface="+mj-lt"/>
                <a:ea typeface="+mj-ea"/>
                <a:cs typeface="+mj-cs"/>
              </a:rPr>
              <a:t>STATUTORY </a:t>
            </a:r>
            <a:r>
              <a:rPr lang="en-US" sz="3200" i="0" cap="all" spc="150" dirty="0">
                <a:latin typeface="+mj-lt"/>
                <a:ea typeface="+mj-ea"/>
                <a:cs typeface="+mj-cs"/>
              </a:rPr>
              <a:t>ANNUAL REPORT PROCESS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25402380"/>
              </p:ext>
            </p:extLst>
          </p:nvPr>
        </p:nvGraphicFramePr>
        <p:xfrm>
          <a:off x="609600" y="1179461"/>
          <a:ext cx="8153400" cy="5002891"/>
        </p:xfrm>
        <a:graphic>
          <a:graphicData uri="http://schemas.openxmlformats.org/drawingml/2006/table">
            <a:tbl>
              <a:tblPr firstRow="1" firstCol="1" bandRow="1">
                <a:tableStyleId>{5C22544A-7EE6-4342-B048-85BDC9FD1C3A}</a:tableStyleId>
              </a:tblPr>
              <a:tblGrid>
                <a:gridCol w="402886">
                  <a:extLst>
                    <a:ext uri="{9D8B030D-6E8A-4147-A177-3AD203B41FA5}">
                      <a16:colId xmlns:a16="http://schemas.microsoft.com/office/drawing/2014/main" val="20000"/>
                    </a:ext>
                  </a:extLst>
                </a:gridCol>
                <a:gridCol w="6531314">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429445">
                <a:tc>
                  <a:txBody>
                    <a:bodyPr/>
                    <a:lstStyle/>
                    <a:p>
                      <a:pPr marL="0" marR="0" algn="ctr">
                        <a:lnSpc>
                          <a:spcPct val="150000"/>
                        </a:lnSpc>
                        <a:spcBef>
                          <a:spcPts val="0"/>
                        </a:spcBef>
                        <a:spcAft>
                          <a:spcPts val="300"/>
                        </a:spcAft>
                      </a:pPr>
                      <a:r>
                        <a:rPr lang="en-ZA" sz="1200" b="1" dirty="0">
                          <a:solidFill>
                            <a:schemeClr val="tx1"/>
                          </a:solidFill>
                          <a:effectLst/>
                          <a:latin typeface="Arial" panose="020B0604020202020204" pitchFamily="34" charset="0"/>
                          <a:cs typeface="Arial" panose="020B0604020202020204" pitchFamily="34" charset="0"/>
                        </a:rPr>
                        <a:t>No.</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nchor="ctr"/>
                </a:tc>
                <a:tc>
                  <a:txBody>
                    <a:bodyPr/>
                    <a:lstStyle/>
                    <a:p>
                      <a:pPr marL="0" marR="0" algn="ctr">
                        <a:lnSpc>
                          <a:spcPct val="150000"/>
                        </a:lnSpc>
                        <a:spcBef>
                          <a:spcPts val="0"/>
                        </a:spcBef>
                        <a:spcAft>
                          <a:spcPts val="0"/>
                        </a:spcAft>
                      </a:pPr>
                      <a:r>
                        <a:rPr lang="en-ZA" sz="1200" b="1" dirty="0">
                          <a:solidFill>
                            <a:schemeClr val="tx1"/>
                          </a:solidFill>
                          <a:effectLst/>
                          <a:latin typeface="Arial" panose="020B0604020202020204" pitchFamily="34" charset="0"/>
                          <a:cs typeface="Arial" panose="020B0604020202020204" pitchFamily="34" charset="0"/>
                        </a:rPr>
                        <a:t>Activity</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nchor="ctr"/>
                </a:tc>
                <a:tc>
                  <a:txBody>
                    <a:bodyPr/>
                    <a:lstStyle/>
                    <a:p>
                      <a:pPr marL="0" marR="0" algn="ctr">
                        <a:lnSpc>
                          <a:spcPct val="150000"/>
                        </a:lnSpc>
                        <a:spcBef>
                          <a:spcPts val="0"/>
                        </a:spcBef>
                        <a:spcAft>
                          <a:spcPts val="300"/>
                        </a:spcAft>
                      </a:pPr>
                      <a:r>
                        <a:rPr lang="en-ZA" sz="1200" b="1" dirty="0">
                          <a:solidFill>
                            <a:schemeClr val="tx1"/>
                          </a:solidFill>
                          <a:effectLst/>
                          <a:latin typeface="Arial" panose="020B0604020202020204" pitchFamily="34" charset="0"/>
                          <a:cs typeface="Arial" panose="020B0604020202020204" pitchFamily="34" charset="0"/>
                        </a:rPr>
                        <a:t>Timeframe</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nchor="ctr"/>
                </a:tc>
                <a:extLst>
                  <a:ext uri="{0D108BD9-81ED-4DB2-BD59-A6C34878D82A}">
                    <a16:rowId xmlns:a16="http://schemas.microsoft.com/office/drawing/2014/main" val="10000"/>
                  </a:ext>
                </a:extLst>
              </a:tr>
              <a:tr h="1031642">
                <a:tc>
                  <a:txBody>
                    <a:bodyPr/>
                    <a:lstStyle/>
                    <a:p>
                      <a:pPr marL="0" marR="0" algn="ctr">
                        <a:lnSpc>
                          <a:spcPct val="150000"/>
                        </a:lnSpc>
                        <a:spcBef>
                          <a:spcPts val="0"/>
                        </a:spcBef>
                        <a:spcAft>
                          <a:spcPts val="300"/>
                        </a:spcAft>
                      </a:pPr>
                      <a:r>
                        <a:rPr lang="en-ZA" sz="1200" b="1" dirty="0">
                          <a:solidFill>
                            <a:schemeClr val="tx1"/>
                          </a:solidFill>
                          <a:effectLst/>
                          <a:latin typeface="Arial" panose="020B0604020202020204" pitchFamily="34" charset="0"/>
                          <a:cs typeface="Arial" panose="020B0604020202020204" pitchFamily="34" charset="0"/>
                        </a:rPr>
                        <a:t>1</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nchor="ctr"/>
                </a:tc>
                <a:tc>
                  <a:txBody>
                    <a:bodyPr/>
                    <a:lstStyle/>
                    <a:p>
                      <a:pPr marL="0" marR="0">
                        <a:lnSpc>
                          <a:spcPct val="150000"/>
                        </a:lnSpc>
                        <a:spcBef>
                          <a:spcPts val="0"/>
                        </a:spcBef>
                        <a:spcAft>
                          <a:spcPts val="0"/>
                        </a:spcAft>
                      </a:pPr>
                      <a:r>
                        <a:rPr lang="en-ZA" sz="1200" b="1" dirty="0">
                          <a:solidFill>
                            <a:schemeClr val="tx1"/>
                          </a:solidFill>
                          <a:effectLst/>
                          <a:latin typeface="Arial" panose="020B0604020202020204" pitchFamily="34" charset="0"/>
                          <a:cs typeface="Arial" panose="020B0604020202020204" pitchFamily="34" charset="0"/>
                        </a:rPr>
                        <a:t>Consideration of next financial year’s Budget and IDP process plan. Except for the legislative content, the process plan should confirm in-year reporting formats to ensure that reporting and monitoring feeds seamlessly into the Annual Report process at the end of the Budget/IDP implementation period.</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tc>
                <a:tc rowSpan="5">
                  <a:txBody>
                    <a:bodyPr/>
                    <a:lstStyle/>
                    <a:p>
                      <a:pPr marL="0" marR="0" algn="ctr">
                        <a:lnSpc>
                          <a:spcPct val="150000"/>
                        </a:lnSpc>
                        <a:spcBef>
                          <a:spcPts val="0"/>
                        </a:spcBef>
                        <a:spcAft>
                          <a:spcPts val="300"/>
                        </a:spcAft>
                      </a:pPr>
                      <a:r>
                        <a:rPr lang="en-ZA" sz="1200" b="1" dirty="0" smtClean="0">
                          <a:solidFill>
                            <a:schemeClr val="tx1"/>
                          </a:solidFill>
                          <a:effectLst/>
                          <a:latin typeface="Arial" panose="020B0604020202020204" pitchFamily="34" charset="0"/>
                          <a:cs typeface="Arial" panose="020B0604020202020204" pitchFamily="34" charset="0"/>
                        </a:rPr>
                        <a:t>July 2020</a:t>
                      </a:r>
                      <a:endParaRPr lang="en-US" sz="1200" b="1" dirty="0">
                        <a:solidFill>
                          <a:schemeClr val="tx1"/>
                        </a:solidFill>
                        <a:effectLst/>
                        <a:latin typeface="Arial" panose="020B0604020202020204" pitchFamily="34" charset="0"/>
                        <a:cs typeface="Arial" panose="020B0604020202020204" pitchFamily="34" charset="0"/>
                      </a:endParaRPr>
                    </a:p>
                    <a:p>
                      <a:pPr marL="0" marR="0" algn="ctr">
                        <a:lnSpc>
                          <a:spcPct val="150000"/>
                        </a:lnSpc>
                        <a:spcBef>
                          <a:spcPts val="0"/>
                        </a:spcBef>
                        <a:spcAft>
                          <a:spcPts val="300"/>
                        </a:spcAft>
                      </a:pPr>
                      <a:r>
                        <a:rPr lang="en-ZA" sz="1200" b="1" dirty="0">
                          <a:solidFill>
                            <a:schemeClr val="tx1"/>
                          </a:solidFill>
                          <a:effectLst/>
                          <a:latin typeface="Arial" panose="020B0604020202020204" pitchFamily="34" charset="0"/>
                          <a:cs typeface="Arial" panose="020B0604020202020204" pitchFamily="34" charset="0"/>
                        </a:rPr>
                        <a:t> </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nchor="ctr"/>
                </a:tc>
                <a:extLst>
                  <a:ext uri="{0D108BD9-81ED-4DB2-BD59-A6C34878D82A}">
                    <a16:rowId xmlns:a16="http://schemas.microsoft.com/office/drawing/2014/main" val="10001"/>
                  </a:ext>
                </a:extLst>
              </a:tr>
              <a:tr h="499404">
                <a:tc>
                  <a:txBody>
                    <a:bodyPr/>
                    <a:lstStyle/>
                    <a:p>
                      <a:pPr marL="0" marR="0" algn="ctr">
                        <a:lnSpc>
                          <a:spcPct val="150000"/>
                        </a:lnSpc>
                        <a:spcBef>
                          <a:spcPts val="0"/>
                        </a:spcBef>
                        <a:spcAft>
                          <a:spcPts val="300"/>
                        </a:spcAft>
                      </a:pPr>
                      <a:r>
                        <a:rPr lang="en-ZA" sz="1200" b="1" dirty="0">
                          <a:solidFill>
                            <a:schemeClr val="tx1"/>
                          </a:solidFill>
                          <a:effectLst/>
                          <a:latin typeface="Arial" panose="020B0604020202020204" pitchFamily="34" charset="0"/>
                          <a:cs typeface="Arial" panose="020B0604020202020204" pitchFamily="34" charset="0"/>
                        </a:rPr>
                        <a:t>2</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nchor="ctr"/>
                </a:tc>
                <a:tc>
                  <a:txBody>
                    <a:bodyPr/>
                    <a:lstStyle/>
                    <a:p>
                      <a:pPr marL="0" marR="0">
                        <a:lnSpc>
                          <a:spcPct val="150000"/>
                        </a:lnSpc>
                        <a:spcBef>
                          <a:spcPts val="0"/>
                        </a:spcBef>
                        <a:spcAft>
                          <a:spcPts val="0"/>
                        </a:spcAft>
                      </a:pPr>
                      <a:r>
                        <a:rPr lang="en-ZA" sz="1200" b="1" dirty="0">
                          <a:solidFill>
                            <a:schemeClr val="tx1"/>
                          </a:solidFill>
                          <a:effectLst/>
                          <a:latin typeface="Arial" panose="020B0604020202020204" pitchFamily="34" charset="0"/>
                          <a:cs typeface="Arial" panose="020B0604020202020204" pitchFamily="34" charset="0"/>
                        </a:rPr>
                        <a:t>Implementation and monitoring of approved Budget and IDP commences (In-year financial reporting).</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tc>
                <a:tc vMerge="1">
                  <a:txBody>
                    <a:bodyPr/>
                    <a:lstStyle/>
                    <a:p>
                      <a:endParaRPr lang="en-US"/>
                    </a:p>
                  </a:txBody>
                  <a:tcPr/>
                </a:tc>
                <a:extLst>
                  <a:ext uri="{0D108BD9-81ED-4DB2-BD59-A6C34878D82A}">
                    <a16:rowId xmlns:a16="http://schemas.microsoft.com/office/drawing/2014/main" val="10002"/>
                  </a:ext>
                </a:extLst>
              </a:tr>
              <a:tr h="280858">
                <a:tc>
                  <a:txBody>
                    <a:bodyPr/>
                    <a:lstStyle/>
                    <a:p>
                      <a:pPr marL="0" marR="0" algn="ctr">
                        <a:lnSpc>
                          <a:spcPct val="150000"/>
                        </a:lnSpc>
                        <a:spcBef>
                          <a:spcPts val="0"/>
                        </a:spcBef>
                        <a:spcAft>
                          <a:spcPts val="300"/>
                        </a:spcAft>
                      </a:pPr>
                      <a:r>
                        <a:rPr lang="en-ZA" sz="1200" b="1" dirty="0">
                          <a:solidFill>
                            <a:schemeClr val="tx1"/>
                          </a:solidFill>
                          <a:effectLst/>
                          <a:latin typeface="Arial" panose="020B0604020202020204" pitchFamily="34" charset="0"/>
                          <a:cs typeface="Arial" panose="020B0604020202020204" pitchFamily="34" charset="0"/>
                        </a:rPr>
                        <a:t>3</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nchor="ctr"/>
                </a:tc>
                <a:tc>
                  <a:txBody>
                    <a:bodyPr/>
                    <a:lstStyle/>
                    <a:p>
                      <a:pPr marL="0" marR="0">
                        <a:lnSpc>
                          <a:spcPct val="150000"/>
                        </a:lnSpc>
                        <a:spcBef>
                          <a:spcPts val="0"/>
                        </a:spcBef>
                        <a:spcAft>
                          <a:spcPts val="0"/>
                        </a:spcAft>
                      </a:pPr>
                      <a:r>
                        <a:rPr lang="en-ZA" sz="1200" b="1" dirty="0">
                          <a:solidFill>
                            <a:schemeClr val="tx1"/>
                          </a:solidFill>
                          <a:effectLst/>
                          <a:latin typeface="Arial" panose="020B0604020202020204" pitchFamily="34" charset="0"/>
                          <a:cs typeface="Arial" panose="020B0604020202020204" pitchFamily="34" charset="0"/>
                        </a:rPr>
                        <a:t>Finalise  4</a:t>
                      </a:r>
                      <a:r>
                        <a:rPr lang="en-ZA" sz="1200" b="1" baseline="30000" dirty="0">
                          <a:solidFill>
                            <a:schemeClr val="tx1"/>
                          </a:solidFill>
                          <a:effectLst/>
                          <a:latin typeface="Arial" panose="020B0604020202020204" pitchFamily="34" charset="0"/>
                          <a:cs typeface="Arial" panose="020B0604020202020204" pitchFamily="34" charset="0"/>
                        </a:rPr>
                        <a:t>th</a:t>
                      </a:r>
                      <a:r>
                        <a:rPr lang="en-ZA" sz="1200" b="1" dirty="0">
                          <a:solidFill>
                            <a:schemeClr val="tx1"/>
                          </a:solidFill>
                          <a:effectLst/>
                          <a:latin typeface="Arial" panose="020B0604020202020204" pitchFamily="34" charset="0"/>
                          <a:cs typeface="Arial" panose="020B0604020202020204" pitchFamily="34" charset="0"/>
                        </a:rPr>
                        <a:t> quarter Report  for previous financial year</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2810" marR="52810" marT="0" marB="0"/>
                </a:tc>
                <a:tc vMerge="1">
                  <a:txBody>
                    <a:bodyPr/>
                    <a:lstStyle/>
                    <a:p>
                      <a:endParaRPr lang="en-US"/>
                    </a:p>
                  </a:txBody>
                  <a:tcPr/>
                </a:tc>
                <a:extLst>
                  <a:ext uri="{0D108BD9-81ED-4DB2-BD59-A6C34878D82A}">
                    <a16:rowId xmlns:a16="http://schemas.microsoft.com/office/drawing/2014/main" val="10003"/>
                  </a:ext>
                </a:extLst>
              </a:tr>
              <a:tr h="280858">
                <a:tc>
                  <a:txBody>
                    <a:bodyPr/>
                    <a:lstStyle/>
                    <a:p>
                      <a:pPr marL="0" marR="0" algn="ctr">
                        <a:lnSpc>
                          <a:spcPct val="150000"/>
                        </a:lnSpc>
                        <a:spcBef>
                          <a:spcPts val="0"/>
                        </a:spcBef>
                        <a:spcAft>
                          <a:spcPts val="300"/>
                        </a:spcAft>
                      </a:pPr>
                      <a:r>
                        <a:rPr lang="en-ZA" sz="1200" b="1" dirty="0">
                          <a:solidFill>
                            <a:schemeClr val="tx1"/>
                          </a:solidFill>
                          <a:effectLst/>
                          <a:latin typeface="Arial" panose="020B0604020202020204" pitchFamily="34" charset="0"/>
                          <a:cs typeface="Arial" panose="020B0604020202020204" pitchFamily="34" charset="0"/>
                        </a:rPr>
                        <a:t>4</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nchor="ctr"/>
                </a:tc>
                <a:tc>
                  <a:txBody>
                    <a:bodyPr/>
                    <a:lstStyle/>
                    <a:p>
                      <a:pPr marL="0" marR="0">
                        <a:lnSpc>
                          <a:spcPct val="150000"/>
                        </a:lnSpc>
                        <a:spcBef>
                          <a:spcPts val="0"/>
                        </a:spcBef>
                        <a:spcAft>
                          <a:spcPts val="0"/>
                        </a:spcAft>
                      </a:pPr>
                      <a:r>
                        <a:rPr lang="en-ZA" sz="1200" b="1" dirty="0">
                          <a:solidFill>
                            <a:schemeClr val="tx1"/>
                          </a:solidFill>
                          <a:effectLst/>
                          <a:latin typeface="Arial" panose="020B0604020202020204" pitchFamily="34" charset="0"/>
                          <a:cs typeface="Arial" panose="020B0604020202020204" pitchFamily="34" charset="0"/>
                        </a:rPr>
                        <a:t>Submit draft Annual Report to Internal Audit and Auditor-General</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tc>
                <a:tc vMerge="1">
                  <a:txBody>
                    <a:bodyPr/>
                    <a:lstStyle/>
                    <a:p>
                      <a:endParaRPr lang="en-US"/>
                    </a:p>
                  </a:txBody>
                  <a:tcPr/>
                </a:tc>
                <a:extLst>
                  <a:ext uri="{0D108BD9-81ED-4DB2-BD59-A6C34878D82A}">
                    <a16:rowId xmlns:a16="http://schemas.microsoft.com/office/drawing/2014/main" val="10004"/>
                  </a:ext>
                </a:extLst>
              </a:tr>
              <a:tr h="280858">
                <a:tc>
                  <a:txBody>
                    <a:bodyPr/>
                    <a:lstStyle/>
                    <a:p>
                      <a:pPr marL="0" marR="0" algn="ctr">
                        <a:lnSpc>
                          <a:spcPct val="150000"/>
                        </a:lnSpc>
                        <a:spcBef>
                          <a:spcPts val="0"/>
                        </a:spcBef>
                        <a:spcAft>
                          <a:spcPts val="300"/>
                        </a:spcAft>
                      </a:pPr>
                      <a:r>
                        <a:rPr lang="en-ZA" sz="1200" b="1" dirty="0">
                          <a:solidFill>
                            <a:schemeClr val="tx1"/>
                          </a:solidFill>
                          <a:effectLst/>
                          <a:latin typeface="Arial" panose="020B0604020202020204" pitchFamily="34" charset="0"/>
                          <a:cs typeface="Arial" panose="020B0604020202020204" pitchFamily="34" charset="0"/>
                        </a:rPr>
                        <a:t>5</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nchor="ctr"/>
                </a:tc>
                <a:tc>
                  <a:txBody>
                    <a:bodyPr/>
                    <a:lstStyle/>
                    <a:p>
                      <a:pPr marL="0" marR="0">
                        <a:lnSpc>
                          <a:spcPct val="150000"/>
                        </a:lnSpc>
                        <a:spcBef>
                          <a:spcPts val="0"/>
                        </a:spcBef>
                        <a:spcAft>
                          <a:spcPts val="0"/>
                        </a:spcAft>
                      </a:pPr>
                      <a:r>
                        <a:rPr lang="en-ZA" sz="1200" b="1" dirty="0">
                          <a:solidFill>
                            <a:schemeClr val="tx1"/>
                          </a:solidFill>
                          <a:effectLst/>
                          <a:latin typeface="Arial" panose="020B0604020202020204" pitchFamily="34" charset="0"/>
                          <a:cs typeface="Arial" panose="020B0604020202020204" pitchFamily="34" charset="0"/>
                        </a:rPr>
                        <a:t>Municipal entities submit draft annual reports to MM </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tc>
                <a:tc vMerge="1">
                  <a:txBody>
                    <a:bodyPr/>
                    <a:lstStyle/>
                    <a:p>
                      <a:endParaRPr lang="en-US"/>
                    </a:p>
                  </a:txBody>
                  <a:tcPr/>
                </a:tc>
                <a:extLst>
                  <a:ext uri="{0D108BD9-81ED-4DB2-BD59-A6C34878D82A}">
                    <a16:rowId xmlns:a16="http://schemas.microsoft.com/office/drawing/2014/main" val="10005"/>
                  </a:ext>
                </a:extLst>
              </a:tr>
              <a:tr h="499404">
                <a:tc>
                  <a:txBody>
                    <a:bodyPr/>
                    <a:lstStyle/>
                    <a:p>
                      <a:pPr marL="0" marR="0" algn="ctr">
                        <a:lnSpc>
                          <a:spcPct val="150000"/>
                        </a:lnSpc>
                        <a:spcBef>
                          <a:spcPts val="0"/>
                        </a:spcBef>
                        <a:spcAft>
                          <a:spcPts val="300"/>
                        </a:spcAft>
                      </a:pPr>
                      <a:r>
                        <a:rPr lang="en-ZA" sz="1200" b="1" dirty="0">
                          <a:solidFill>
                            <a:schemeClr val="tx1"/>
                          </a:solidFill>
                          <a:effectLst/>
                          <a:latin typeface="Arial" panose="020B0604020202020204" pitchFamily="34" charset="0"/>
                          <a:cs typeface="Arial" panose="020B0604020202020204" pitchFamily="34" charset="0"/>
                        </a:rPr>
                        <a:t>6</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nchor="ctr"/>
                </a:tc>
                <a:tc>
                  <a:txBody>
                    <a:bodyPr/>
                    <a:lstStyle/>
                    <a:p>
                      <a:pPr marL="0" marR="0">
                        <a:lnSpc>
                          <a:spcPct val="150000"/>
                        </a:lnSpc>
                        <a:spcBef>
                          <a:spcPts val="0"/>
                        </a:spcBef>
                        <a:spcAft>
                          <a:spcPts val="0"/>
                        </a:spcAft>
                      </a:pPr>
                      <a:r>
                        <a:rPr lang="en-ZA" sz="1200" b="1" dirty="0">
                          <a:solidFill>
                            <a:schemeClr val="tx1"/>
                          </a:solidFill>
                          <a:effectLst/>
                          <a:latin typeface="Arial" panose="020B0604020202020204" pitchFamily="34" charset="0"/>
                          <a:cs typeface="Arial" panose="020B0604020202020204" pitchFamily="34" charset="0"/>
                        </a:rPr>
                        <a:t>Audit/Performance committee considers draft Annual Report of municipality and entities (where relevant)</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tc>
                <a:tc rowSpan="4">
                  <a:txBody>
                    <a:bodyPr/>
                    <a:lstStyle/>
                    <a:p>
                      <a:pPr marL="0" marR="0" algn="ctr">
                        <a:lnSpc>
                          <a:spcPct val="150000"/>
                        </a:lnSpc>
                        <a:spcBef>
                          <a:spcPts val="0"/>
                        </a:spcBef>
                        <a:spcAft>
                          <a:spcPts val="300"/>
                        </a:spcAft>
                      </a:pPr>
                      <a:r>
                        <a:rPr lang="en-ZA" sz="1200" b="1" dirty="0" smtClean="0">
                          <a:solidFill>
                            <a:schemeClr val="tx1"/>
                          </a:solidFill>
                          <a:effectLst/>
                          <a:latin typeface="Arial" panose="020B0604020202020204" pitchFamily="34" charset="0"/>
                          <a:cs typeface="Arial" panose="020B0604020202020204" pitchFamily="34" charset="0"/>
                        </a:rPr>
                        <a:t>Oct 2020</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nchor="ctr"/>
                </a:tc>
                <a:extLst>
                  <a:ext uri="{0D108BD9-81ED-4DB2-BD59-A6C34878D82A}">
                    <a16:rowId xmlns:a16="http://schemas.microsoft.com/office/drawing/2014/main" val="10006"/>
                  </a:ext>
                </a:extLst>
              </a:tr>
              <a:tr h="280858">
                <a:tc>
                  <a:txBody>
                    <a:bodyPr/>
                    <a:lstStyle/>
                    <a:p>
                      <a:pPr marL="0" marR="0" algn="ctr">
                        <a:lnSpc>
                          <a:spcPct val="150000"/>
                        </a:lnSpc>
                        <a:spcBef>
                          <a:spcPts val="0"/>
                        </a:spcBef>
                        <a:spcAft>
                          <a:spcPts val="300"/>
                        </a:spcAft>
                      </a:pPr>
                      <a:r>
                        <a:rPr lang="en-ZA" sz="1200" b="1" dirty="0">
                          <a:solidFill>
                            <a:schemeClr val="tx1"/>
                          </a:solidFill>
                          <a:effectLst/>
                          <a:latin typeface="Arial" panose="020B0604020202020204" pitchFamily="34" charset="0"/>
                          <a:cs typeface="Arial" panose="020B0604020202020204" pitchFamily="34" charset="0"/>
                        </a:rPr>
                        <a:t>8</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nchor="ctr"/>
                </a:tc>
                <a:tc>
                  <a:txBody>
                    <a:bodyPr/>
                    <a:lstStyle/>
                    <a:p>
                      <a:pPr marL="0" marR="0">
                        <a:lnSpc>
                          <a:spcPct val="150000"/>
                        </a:lnSpc>
                        <a:spcBef>
                          <a:spcPts val="0"/>
                        </a:spcBef>
                        <a:spcAft>
                          <a:spcPts val="0"/>
                        </a:spcAft>
                      </a:pPr>
                      <a:r>
                        <a:rPr lang="en-ZA" sz="1200" b="1" dirty="0">
                          <a:solidFill>
                            <a:schemeClr val="tx1"/>
                          </a:solidFill>
                          <a:effectLst/>
                          <a:latin typeface="Arial" panose="020B0604020202020204" pitchFamily="34" charset="0"/>
                          <a:cs typeface="Arial" panose="020B0604020202020204" pitchFamily="34" charset="0"/>
                        </a:rPr>
                        <a:t>Mayor tables the unaudited Annual Report</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tc>
                <a:tc vMerge="1">
                  <a:txBody>
                    <a:bodyPr/>
                    <a:lstStyle/>
                    <a:p>
                      <a:endParaRPr lang="en-US"/>
                    </a:p>
                  </a:txBody>
                  <a:tcPr/>
                </a:tc>
                <a:extLst>
                  <a:ext uri="{0D108BD9-81ED-4DB2-BD59-A6C34878D82A}">
                    <a16:rowId xmlns:a16="http://schemas.microsoft.com/office/drawing/2014/main" val="10007"/>
                  </a:ext>
                </a:extLst>
              </a:tr>
              <a:tr h="561714">
                <a:tc>
                  <a:txBody>
                    <a:bodyPr/>
                    <a:lstStyle/>
                    <a:p>
                      <a:pPr marL="0" marR="0" algn="ctr">
                        <a:lnSpc>
                          <a:spcPct val="150000"/>
                        </a:lnSpc>
                        <a:spcBef>
                          <a:spcPts val="0"/>
                        </a:spcBef>
                        <a:spcAft>
                          <a:spcPts val="300"/>
                        </a:spcAft>
                      </a:pPr>
                      <a:r>
                        <a:rPr lang="en-ZA" sz="1200" b="1" dirty="0">
                          <a:solidFill>
                            <a:schemeClr val="tx1"/>
                          </a:solidFill>
                          <a:effectLst/>
                          <a:latin typeface="Arial" panose="020B0604020202020204" pitchFamily="34" charset="0"/>
                          <a:cs typeface="Arial" panose="020B0604020202020204" pitchFamily="34" charset="0"/>
                        </a:rPr>
                        <a:t>9</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nchor="ctr"/>
                </a:tc>
                <a:tc>
                  <a:txBody>
                    <a:bodyPr/>
                    <a:lstStyle/>
                    <a:p>
                      <a:pPr marL="0" marR="0">
                        <a:lnSpc>
                          <a:spcPct val="150000"/>
                        </a:lnSpc>
                        <a:spcBef>
                          <a:spcPts val="0"/>
                        </a:spcBef>
                        <a:spcAft>
                          <a:spcPts val="0"/>
                        </a:spcAft>
                      </a:pPr>
                      <a:r>
                        <a:rPr lang="en-ZA" sz="1200" b="1" dirty="0">
                          <a:solidFill>
                            <a:schemeClr val="tx1"/>
                          </a:solidFill>
                          <a:effectLst/>
                          <a:latin typeface="Arial" panose="020B0604020202020204" pitchFamily="34" charset="0"/>
                          <a:cs typeface="Arial" panose="020B0604020202020204" pitchFamily="34" charset="0"/>
                        </a:rPr>
                        <a:t>Municipality submits draft Annual Report including consolidated annual financial statements and performance report to Auditor General.</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tc>
                <a:tc vMerge="1">
                  <a:txBody>
                    <a:bodyPr/>
                    <a:lstStyle/>
                    <a:p>
                      <a:endParaRPr lang="en-US"/>
                    </a:p>
                  </a:txBody>
                  <a:tcPr/>
                </a:tc>
                <a:extLst>
                  <a:ext uri="{0D108BD9-81ED-4DB2-BD59-A6C34878D82A}">
                    <a16:rowId xmlns:a16="http://schemas.microsoft.com/office/drawing/2014/main" val="10008"/>
                  </a:ext>
                </a:extLst>
              </a:tr>
              <a:tr h="499404">
                <a:tc>
                  <a:txBody>
                    <a:bodyPr/>
                    <a:lstStyle/>
                    <a:p>
                      <a:pPr marL="0" marR="0" algn="ctr">
                        <a:lnSpc>
                          <a:spcPct val="150000"/>
                        </a:lnSpc>
                        <a:spcBef>
                          <a:spcPts val="0"/>
                        </a:spcBef>
                        <a:spcAft>
                          <a:spcPts val="300"/>
                        </a:spcAft>
                      </a:pPr>
                      <a:r>
                        <a:rPr lang="en-ZA" sz="1200" b="1" dirty="0">
                          <a:solidFill>
                            <a:schemeClr val="tx1"/>
                          </a:solidFill>
                          <a:effectLst/>
                          <a:latin typeface="Arial" panose="020B0604020202020204" pitchFamily="34" charset="0"/>
                          <a:cs typeface="Arial" panose="020B0604020202020204" pitchFamily="34" charset="0"/>
                        </a:rPr>
                        <a:t>10</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nchor="ctr"/>
                </a:tc>
                <a:tc>
                  <a:txBody>
                    <a:bodyPr/>
                    <a:lstStyle/>
                    <a:p>
                      <a:pPr marL="0" marR="0">
                        <a:lnSpc>
                          <a:spcPct val="150000"/>
                        </a:lnSpc>
                        <a:spcBef>
                          <a:spcPts val="0"/>
                        </a:spcBef>
                        <a:spcAft>
                          <a:spcPts val="0"/>
                        </a:spcAft>
                      </a:pPr>
                      <a:r>
                        <a:rPr lang="en-ZA" sz="1200" b="1" dirty="0">
                          <a:solidFill>
                            <a:schemeClr val="tx1"/>
                          </a:solidFill>
                          <a:effectLst/>
                          <a:latin typeface="Arial" panose="020B0604020202020204" pitchFamily="34" charset="0"/>
                          <a:cs typeface="Arial" panose="020B0604020202020204" pitchFamily="34" charset="0"/>
                        </a:rPr>
                        <a:t>Annual Performance Report as submitted to Auditor General to be provided  as input to the IDP Analysis Phase</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tc>
                <a:tc vMerge="1">
                  <a:txBody>
                    <a:bodyPr/>
                    <a:lstStyle/>
                    <a:p>
                      <a:endParaRPr lang="en-US"/>
                    </a:p>
                  </a:txBody>
                  <a:tcPr/>
                </a:tc>
                <a:extLst>
                  <a:ext uri="{0D108BD9-81ED-4DB2-BD59-A6C34878D82A}">
                    <a16:rowId xmlns:a16="http://schemas.microsoft.com/office/drawing/2014/main" val="10009"/>
                  </a:ext>
                </a:extLst>
              </a:tr>
              <a:tr h="272095">
                <a:tc gridSpan="3">
                  <a:txBody>
                    <a:bodyPr/>
                    <a:lstStyle/>
                    <a:p>
                      <a:pPr marL="0" marR="0">
                        <a:lnSpc>
                          <a:spcPct val="150000"/>
                        </a:lnSpc>
                        <a:spcBef>
                          <a:spcPts val="0"/>
                        </a:spcBef>
                        <a:spcAft>
                          <a:spcPts val="0"/>
                        </a:spcAft>
                      </a:pPr>
                      <a:r>
                        <a:rPr lang="en-ZA"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3139466613"/>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FE08588-260A-4DC4-A0EE-109586335012}" type="slidenum">
              <a:rPr lang="en-ZA" smtClean="0"/>
              <a:pPr>
                <a:defRPr/>
              </a:pPr>
              <a:t>18</a:t>
            </a:fld>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1434027101"/>
              </p:ext>
            </p:extLst>
          </p:nvPr>
        </p:nvGraphicFramePr>
        <p:xfrm>
          <a:off x="685799" y="609603"/>
          <a:ext cx="8001002" cy="5601777"/>
        </p:xfrm>
        <a:graphic>
          <a:graphicData uri="http://schemas.openxmlformats.org/drawingml/2006/table">
            <a:tbl>
              <a:tblPr firstRow="1" firstCol="1" bandRow="1">
                <a:tableStyleId>{5C22544A-7EE6-4342-B048-85BDC9FD1C3A}</a:tableStyleId>
              </a:tblPr>
              <a:tblGrid>
                <a:gridCol w="395355">
                  <a:extLst>
                    <a:ext uri="{9D8B030D-6E8A-4147-A177-3AD203B41FA5}">
                      <a16:colId xmlns:a16="http://schemas.microsoft.com/office/drawing/2014/main" val="1761628428"/>
                    </a:ext>
                  </a:extLst>
                </a:gridCol>
                <a:gridCol w="6462646">
                  <a:extLst>
                    <a:ext uri="{9D8B030D-6E8A-4147-A177-3AD203B41FA5}">
                      <a16:colId xmlns:a16="http://schemas.microsoft.com/office/drawing/2014/main" val="1890923113"/>
                    </a:ext>
                  </a:extLst>
                </a:gridCol>
                <a:gridCol w="1143001">
                  <a:extLst>
                    <a:ext uri="{9D8B030D-6E8A-4147-A177-3AD203B41FA5}">
                      <a16:colId xmlns:a16="http://schemas.microsoft.com/office/drawing/2014/main" val="1735978471"/>
                    </a:ext>
                  </a:extLst>
                </a:gridCol>
              </a:tblGrid>
              <a:tr h="914397">
                <a:tc>
                  <a:txBody>
                    <a:bodyPr/>
                    <a:lstStyle/>
                    <a:p>
                      <a:pPr marL="0" marR="0" algn="ctr">
                        <a:lnSpc>
                          <a:spcPct val="150000"/>
                        </a:lnSpc>
                        <a:spcBef>
                          <a:spcPts val="0"/>
                        </a:spcBef>
                        <a:spcAft>
                          <a:spcPts val="300"/>
                        </a:spcAft>
                      </a:pPr>
                      <a:r>
                        <a:rPr lang="en-ZA" sz="1400" b="1" dirty="0">
                          <a:solidFill>
                            <a:schemeClr val="tx1"/>
                          </a:solidFill>
                          <a:effectLst/>
                          <a:latin typeface="Arial" panose="020B0604020202020204" pitchFamily="34" charset="0"/>
                          <a:cs typeface="Arial" panose="020B0604020202020204" pitchFamily="34" charset="0"/>
                        </a:rPr>
                        <a:t>11</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nchor="ctr"/>
                </a:tc>
                <a:tc>
                  <a:txBody>
                    <a:bodyPr/>
                    <a:lstStyle/>
                    <a:p>
                      <a:pPr marL="0" marR="0">
                        <a:lnSpc>
                          <a:spcPct val="150000"/>
                        </a:lnSpc>
                        <a:spcBef>
                          <a:spcPts val="0"/>
                        </a:spcBef>
                        <a:spcAft>
                          <a:spcPts val="0"/>
                        </a:spcAft>
                      </a:pPr>
                      <a:r>
                        <a:rPr lang="en-GB" sz="1400" b="1" dirty="0">
                          <a:solidFill>
                            <a:schemeClr val="tx1"/>
                          </a:solidFill>
                          <a:effectLst/>
                          <a:latin typeface="Arial" panose="020B0604020202020204" pitchFamily="34" charset="0"/>
                          <a:cs typeface="Arial" panose="020B0604020202020204" pitchFamily="34" charset="0"/>
                        </a:rPr>
                        <a:t>Auditor General assesses </a:t>
                      </a:r>
                      <a:r>
                        <a:rPr lang="en-GB" sz="1400" b="1" dirty="0" smtClean="0">
                          <a:solidFill>
                            <a:schemeClr val="tx1"/>
                          </a:solidFill>
                          <a:effectLst/>
                          <a:latin typeface="Arial" panose="020B0604020202020204" pitchFamily="34" charset="0"/>
                          <a:cs typeface="Arial" panose="020B0604020202020204" pitchFamily="34" charset="0"/>
                        </a:rPr>
                        <a:t>Draft </a:t>
                      </a:r>
                      <a:r>
                        <a:rPr lang="en-GB" sz="1400" b="1" dirty="0">
                          <a:solidFill>
                            <a:schemeClr val="tx1"/>
                          </a:solidFill>
                          <a:effectLst/>
                          <a:latin typeface="Arial" panose="020B0604020202020204" pitchFamily="34" charset="0"/>
                          <a:cs typeface="Arial" panose="020B0604020202020204" pitchFamily="34" charset="0"/>
                        </a:rPr>
                        <a:t>Annual Report including consolidated Annual Financial Statements and Performance data</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2810" marR="52810" marT="0" marB="0"/>
                </a:tc>
                <a:tc>
                  <a:txBody>
                    <a:bodyPr/>
                    <a:lstStyle/>
                    <a:p>
                      <a:pPr marL="0" marR="0">
                        <a:lnSpc>
                          <a:spcPct val="150000"/>
                        </a:lnSpc>
                        <a:spcBef>
                          <a:spcPts val="0"/>
                        </a:spcBef>
                        <a:spcAft>
                          <a:spcPts val="300"/>
                        </a:spcAft>
                      </a:pPr>
                      <a:r>
                        <a:rPr lang="en-ZA" sz="1400" b="1" dirty="0" smtClean="0">
                          <a:solidFill>
                            <a:schemeClr val="tx1"/>
                          </a:solidFill>
                          <a:effectLst/>
                          <a:latin typeface="Arial" panose="020B0604020202020204" pitchFamily="34" charset="0"/>
                          <a:cs typeface="Arial" panose="020B0604020202020204" pitchFamily="34" charset="0"/>
                        </a:rPr>
                        <a:t>Feb 2021</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nchor="ctr"/>
                </a:tc>
                <a:extLst>
                  <a:ext uri="{0D108BD9-81ED-4DB2-BD59-A6C34878D82A}">
                    <a16:rowId xmlns:a16="http://schemas.microsoft.com/office/drawing/2014/main" val="2636881930"/>
                  </a:ext>
                </a:extLst>
              </a:tr>
              <a:tr h="475709">
                <a:tc>
                  <a:txBody>
                    <a:bodyPr/>
                    <a:lstStyle/>
                    <a:p>
                      <a:pPr marL="0" marR="0" algn="ctr">
                        <a:lnSpc>
                          <a:spcPct val="150000"/>
                        </a:lnSpc>
                        <a:spcBef>
                          <a:spcPts val="0"/>
                        </a:spcBef>
                        <a:spcAft>
                          <a:spcPts val="300"/>
                        </a:spcAft>
                      </a:pPr>
                      <a:r>
                        <a:rPr lang="en-ZA" sz="1400" b="1" dirty="0">
                          <a:solidFill>
                            <a:schemeClr val="tx1"/>
                          </a:solidFill>
                          <a:effectLst/>
                          <a:latin typeface="Arial" panose="020B0604020202020204" pitchFamily="34" charset="0"/>
                          <a:cs typeface="Arial" panose="020B0604020202020204" pitchFamily="34" charset="0"/>
                        </a:rPr>
                        <a:t>12</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nchor="ctr"/>
                </a:tc>
                <a:tc>
                  <a:txBody>
                    <a:bodyPr/>
                    <a:lstStyle/>
                    <a:p>
                      <a:pPr marL="0" marR="0">
                        <a:lnSpc>
                          <a:spcPct val="150000"/>
                        </a:lnSpc>
                        <a:spcBef>
                          <a:spcPts val="0"/>
                        </a:spcBef>
                        <a:spcAft>
                          <a:spcPts val="0"/>
                        </a:spcAft>
                      </a:pPr>
                      <a:r>
                        <a:rPr lang="en-ZA" sz="1400" b="1" dirty="0">
                          <a:solidFill>
                            <a:schemeClr val="tx1"/>
                          </a:solidFill>
                          <a:effectLst/>
                          <a:latin typeface="Arial" panose="020B0604020202020204" pitchFamily="34" charset="0"/>
                          <a:cs typeface="Arial" panose="020B0604020202020204" pitchFamily="34" charset="0"/>
                        </a:rPr>
                        <a:t>Municipalities receive and start to address the Auditor General’s comments</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tc>
                <a:tc rowSpan="4">
                  <a:txBody>
                    <a:bodyPr/>
                    <a:lstStyle/>
                    <a:p>
                      <a:pPr marL="0" marR="0" algn="ctr">
                        <a:lnSpc>
                          <a:spcPct val="150000"/>
                        </a:lnSpc>
                        <a:spcBef>
                          <a:spcPts val="0"/>
                        </a:spcBef>
                        <a:spcAft>
                          <a:spcPts val="300"/>
                        </a:spcAft>
                      </a:pPr>
                      <a:r>
                        <a:rPr lang="en-ZA" sz="1400" b="1" dirty="0" smtClean="0">
                          <a:solidFill>
                            <a:schemeClr val="tx1"/>
                          </a:solidFill>
                          <a:effectLst/>
                          <a:latin typeface="Arial" panose="020B0604020202020204" pitchFamily="34" charset="0"/>
                          <a:cs typeface="Arial" panose="020B0604020202020204" pitchFamily="34" charset="0"/>
                        </a:rPr>
                        <a:t>June 21</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nchor="ctr"/>
                </a:tc>
                <a:extLst>
                  <a:ext uri="{0D108BD9-81ED-4DB2-BD59-A6C34878D82A}">
                    <a16:rowId xmlns:a16="http://schemas.microsoft.com/office/drawing/2014/main" val="402076913"/>
                  </a:ext>
                </a:extLst>
              </a:tr>
              <a:tr h="881708">
                <a:tc>
                  <a:txBody>
                    <a:bodyPr/>
                    <a:lstStyle/>
                    <a:p>
                      <a:pPr marL="0" marR="0" algn="ctr">
                        <a:lnSpc>
                          <a:spcPct val="150000"/>
                        </a:lnSpc>
                        <a:spcBef>
                          <a:spcPts val="0"/>
                        </a:spcBef>
                        <a:spcAft>
                          <a:spcPts val="300"/>
                        </a:spcAft>
                      </a:pPr>
                      <a:r>
                        <a:rPr lang="en-ZA" sz="1400" b="1" dirty="0">
                          <a:solidFill>
                            <a:schemeClr val="tx1"/>
                          </a:solidFill>
                          <a:effectLst/>
                          <a:latin typeface="Arial" panose="020B0604020202020204" pitchFamily="34" charset="0"/>
                          <a:cs typeface="Arial" panose="020B0604020202020204" pitchFamily="34" charset="0"/>
                        </a:rPr>
                        <a:t>13</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nchor="ctr"/>
                </a:tc>
                <a:tc>
                  <a:txBody>
                    <a:bodyPr/>
                    <a:lstStyle/>
                    <a:p>
                      <a:pPr marL="0" marR="0">
                        <a:lnSpc>
                          <a:spcPct val="150000"/>
                        </a:lnSpc>
                        <a:spcBef>
                          <a:spcPts val="0"/>
                        </a:spcBef>
                        <a:spcAft>
                          <a:spcPts val="0"/>
                        </a:spcAft>
                      </a:pPr>
                      <a:r>
                        <a:rPr lang="en-ZA" sz="1400" b="1" dirty="0">
                          <a:solidFill>
                            <a:schemeClr val="tx1"/>
                          </a:solidFill>
                          <a:effectLst/>
                          <a:latin typeface="Arial" panose="020B0604020202020204" pitchFamily="34" charset="0"/>
                          <a:cs typeface="Arial" panose="020B0604020202020204" pitchFamily="34" charset="0"/>
                        </a:rPr>
                        <a:t>Mayor tables Annual Report and audited Financial Statements to Council complete with the Auditor- General’s Report </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tc>
                <a:tc vMerge="1">
                  <a:txBody>
                    <a:bodyPr/>
                    <a:lstStyle/>
                    <a:p>
                      <a:endParaRPr lang="en-US"/>
                    </a:p>
                  </a:txBody>
                  <a:tcPr/>
                </a:tc>
                <a:extLst>
                  <a:ext uri="{0D108BD9-81ED-4DB2-BD59-A6C34878D82A}">
                    <a16:rowId xmlns:a16="http://schemas.microsoft.com/office/drawing/2014/main" val="3442097086"/>
                  </a:ext>
                </a:extLst>
              </a:tr>
              <a:tr h="475709">
                <a:tc>
                  <a:txBody>
                    <a:bodyPr/>
                    <a:lstStyle/>
                    <a:p>
                      <a:pPr marL="0" marR="0" algn="ctr">
                        <a:lnSpc>
                          <a:spcPct val="150000"/>
                        </a:lnSpc>
                        <a:spcBef>
                          <a:spcPts val="0"/>
                        </a:spcBef>
                        <a:spcAft>
                          <a:spcPts val="300"/>
                        </a:spcAft>
                      </a:pPr>
                      <a:r>
                        <a:rPr lang="en-ZA" sz="1400" b="1" dirty="0">
                          <a:solidFill>
                            <a:schemeClr val="tx1"/>
                          </a:solidFill>
                          <a:effectLst/>
                          <a:latin typeface="Arial" panose="020B0604020202020204" pitchFamily="34" charset="0"/>
                          <a:cs typeface="Arial" panose="020B0604020202020204" pitchFamily="34" charset="0"/>
                        </a:rPr>
                        <a:t>14</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nchor="ctr"/>
                </a:tc>
                <a:tc>
                  <a:txBody>
                    <a:bodyPr/>
                    <a:lstStyle/>
                    <a:p>
                      <a:pPr marL="0" marR="0">
                        <a:lnSpc>
                          <a:spcPct val="150000"/>
                        </a:lnSpc>
                        <a:spcBef>
                          <a:spcPts val="0"/>
                        </a:spcBef>
                        <a:spcAft>
                          <a:spcPts val="0"/>
                        </a:spcAft>
                      </a:pPr>
                      <a:r>
                        <a:rPr lang="en-ZA" sz="1400" b="1" dirty="0">
                          <a:solidFill>
                            <a:schemeClr val="tx1"/>
                          </a:solidFill>
                          <a:effectLst/>
                          <a:latin typeface="Arial" panose="020B0604020202020204" pitchFamily="34" charset="0"/>
                          <a:cs typeface="Arial" panose="020B0604020202020204" pitchFamily="34" charset="0"/>
                        </a:rPr>
                        <a:t>Audited Annual Report is made public and representation is invited</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tc>
                <a:tc vMerge="1">
                  <a:txBody>
                    <a:bodyPr/>
                    <a:lstStyle/>
                    <a:p>
                      <a:endParaRPr lang="en-US"/>
                    </a:p>
                  </a:txBody>
                  <a:tcPr/>
                </a:tc>
                <a:extLst>
                  <a:ext uri="{0D108BD9-81ED-4DB2-BD59-A6C34878D82A}">
                    <a16:rowId xmlns:a16="http://schemas.microsoft.com/office/drawing/2014/main" val="2241782150"/>
                  </a:ext>
                </a:extLst>
              </a:tr>
              <a:tr h="475709">
                <a:tc>
                  <a:txBody>
                    <a:bodyPr/>
                    <a:lstStyle/>
                    <a:p>
                      <a:pPr marL="0" marR="0">
                        <a:lnSpc>
                          <a:spcPct val="150000"/>
                        </a:lnSpc>
                        <a:spcBef>
                          <a:spcPts val="0"/>
                        </a:spcBef>
                        <a:spcAft>
                          <a:spcPts val="300"/>
                        </a:spcAft>
                      </a:pPr>
                      <a:r>
                        <a:rPr lang="en-ZA" sz="1400" b="1" dirty="0">
                          <a:solidFill>
                            <a:schemeClr val="tx1"/>
                          </a:solidFill>
                          <a:effectLst/>
                          <a:latin typeface="Arial" panose="020B0604020202020204" pitchFamily="34" charset="0"/>
                          <a:cs typeface="Arial" panose="020B0604020202020204" pitchFamily="34" charset="0"/>
                        </a:rPr>
                        <a:t>15</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nchor="ctr"/>
                </a:tc>
                <a:tc>
                  <a:txBody>
                    <a:bodyPr/>
                    <a:lstStyle/>
                    <a:p>
                      <a:pPr marL="0" marR="0">
                        <a:lnSpc>
                          <a:spcPct val="150000"/>
                        </a:lnSpc>
                        <a:spcBef>
                          <a:spcPts val="0"/>
                        </a:spcBef>
                        <a:spcAft>
                          <a:spcPts val="0"/>
                        </a:spcAft>
                      </a:pPr>
                      <a:r>
                        <a:rPr lang="en-ZA" sz="1400" b="1" dirty="0">
                          <a:solidFill>
                            <a:schemeClr val="tx1"/>
                          </a:solidFill>
                          <a:effectLst/>
                          <a:latin typeface="Arial" panose="020B0604020202020204" pitchFamily="34" charset="0"/>
                          <a:cs typeface="Arial" panose="020B0604020202020204" pitchFamily="34" charset="0"/>
                        </a:rPr>
                        <a:t>Oversight Committee assesses Annual Report</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tc>
                <a:tc vMerge="1">
                  <a:txBody>
                    <a:bodyPr/>
                    <a:lstStyle/>
                    <a:p>
                      <a:endParaRPr lang="en-US"/>
                    </a:p>
                  </a:txBody>
                  <a:tcPr/>
                </a:tc>
                <a:extLst>
                  <a:ext uri="{0D108BD9-81ED-4DB2-BD59-A6C34878D82A}">
                    <a16:rowId xmlns:a16="http://schemas.microsoft.com/office/drawing/2014/main" val="442078082"/>
                  </a:ext>
                </a:extLst>
              </a:tr>
              <a:tr h="475709">
                <a:tc>
                  <a:txBody>
                    <a:bodyPr/>
                    <a:lstStyle/>
                    <a:p>
                      <a:pPr marL="0" marR="0" algn="ctr">
                        <a:lnSpc>
                          <a:spcPct val="150000"/>
                        </a:lnSpc>
                        <a:spcBef>
                          <a:spcPts val="0"/>
                        </a:spcBef>
                        <a:spcAft>
                          <a:spcPts val="300"/>
                        </a:spcAft>
                      </a:pPr>
                      <a:r>
                        <a:rPr lang="en-ZA" sz="1400" b="1" dirty="0">
                          <a:solidFill>
                            <a:schemeClr val="tx1"/>
                          </a:solidFill>
                          <a:effectLst/>
                          <a:latin typeface="Arial" panose="020B0604020202020204" pitchFamily="34" charset="0"/>
                          <a:cs typeface="Arial" panose="020B0604020202020204" pitchFamily="34" charset="0"/>
                        </a:rPr>
                        <a:t>16</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nchor="ctr"/>
                </a:tc>
                <a:tc>
                  <a:txBody>
                    <a:bodyPr/>
                    <a:lstStyle/>
                    <a:p>
                      <a:pPr marL="0" marR="0">
                        <a:lnSpc>
                          <a:spcPct val="150000"/>
                        </a:lnSpc>
                        <a:spcBef>
                          <a:spcPts val="0"/>
                        </a:spcBef>
                        <a:spcAft>
                          <a:spcPts val="0"/>
                        </a:spcAft>
                      </a:pPr>
                      <a:r>
                        <a:rPr lang="en-ZA" sz="1400" b="1" dirty="0">
                          <a:solidFill>
                            <a:schemeClr val="tx1"/>
                          </a:solidFill>
                          <a:effectLst/>
                          <a:latin typeface="Arial" panose="020B0604020202020204" pitchFamily="34" charset="0"/>
                          <a:cs typeface="Arial" panose="020B0604020202020204" pitchFamily="34" charset="0"/>
                        </a:rPr>
                        <a:t>Council adopts Oversight report</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tc>
                <a:tc rowSpan="3">
                  <a:txBody>
                    <a:bodyPr/>
                    <a:lstStyle/>
                    <a:p>
                      <a:pPr marL="0" marR="0" algn="ctr">
                        <a:lnSpc>
                          <a:spcPct val="150000"/>
                        </a:lnSpc>
                        <a:spcBef>
                          <a:spcPts val="0"/>
                        </a:spcBef>
                        <a:spcAft>
                          <a:spcPts val="300"/>
                        </a:spcAft>
                      </a:pPr>
                      <a:r>
                        <a:rPr lang="en-ZA" sz="1400" b="1" dirty="0" smtClean="0">
                          <a:solidFill>
                            <a:schemeClr val="tx1"/>
                          </a:solidFill>
                          <a:effectLst/>
                          <a:latin typeface="Arial" panose="020B0604020202020204" pitchFamily="34" charset="0"/>
                          <a:cs typeface="Arial" panose="020B0604020202020204" pitchFamily="34" charset="0"/>
                        </a:rPr>
                        <a:t>Aug</a:t>
                      </a:r>
                      <a:r>
                        <a:rPr lang="en-ZA" sz="1400" b="1" baseline="0" dirty="0" smtClean="0">
                          <a:solidFill>
                            <a:schemeClr val="tx1"/>
                          </a:solidFill>
                          <a:effectLst/>
                          <a:latin typeface="Arial" panose="020B0604020202020204" pitchFamily="34" charset="0"/>
                          <a:cs typeface="Arial" panose="020B0604020202020204" pitchFamily="34" charset="0"/>
                        </a:rPr>
                        <a:t> 21</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nchor="ctr"/>
                </a:tc>
                <a:extLst>
                  <a:ext uri="{0D108BD9-81ED-4DB2-BD59-A6C34878D82A}">
                    <a16:rowId xmlns:a16="http://schemas.microsoft.com/office/drawing/2014/main" val="1696273995"/>
                  </a:ext>
                </a:extLst>
              </a:tr>
              <a:tr h="475709">
                <a:tc>
                  <a:txBody>
                    <a:bodyPr/>
                    <a:lstStyle/>
                    <a:p>
                      <a:pPr marL="0" marR="0" algn="ctr">
                        <a:lnSpc>
                          <a:spcPct val="150000"/>
                        </a:lnSpc>
                        <a:spcBef>
                          <a:spcPts val="0"/>
                        </a:spcBef>
                        <a:spcAft>
                          <a:spcPts val="300"/>
                        </a:spcAft>
                      </a:pPr>
                      <a:r>
                        <a:rPr lang="en-ZA" sz="1400" b="1" dirty="0">
                          <a:solidFill>
                            <a:schemeClr val="tx1"/>
                          </a:solidFill>
                          <a:effectLst/>
                          <a:latin typeface="Arial" panose="020B0604020202020204" pitchFamily="34" charset="0"/>
                          <a:cs typeface="Arial" panose="020B0604020202020204" pitchFamily="34" charset="0"/>
                        </a:rPr>
                        <a:t>17</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nchor="ctr"/>
                </a:tc>
                <a:tc>
                  <a:txBody>
                    <a:bodyPr/>
                    <a:lstStyle/>
                    <a:p>
                      <a:pPr marL="0" marR="0">
                        <a:lnSpc>
                          <a:spcPct val="150000"/>
                        </a:lnSpc>
                        <a:spcBef>
                          <a:spcPts val="0"/>
                        </a:spcBef>
                        <a:spcAft>
                          <a:spcPts val="0"/>
                        </a:spcAft>
                      </a:pPr>
                      <a:r>
                        <a:rPr lang="en-ZA" sz="1400" b="1" dirty="0">
                          <a:solidFill>
                            <a:schemeClr val="tx1"/>
                          </a:solidFill>
                          <a:effectLst/>
                          <a:latin typeface="Arial" panose="020B0604020202020204" pitchFamily="34" charset="0"/>
                          <a:cs typeface="Arial" panose="020B0604020202020204" pitchFamily="34" charset="0"/>
                        </a:rPr>
                        <a:t>Oversight report is made public</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tc>
                <a:tc vMerge="1">
                  <a:txBody>
                    <a:bodyPr/>
                    <a:lstStyle/>
                    <a:p>
                      <a:endParaRPr lang="en-US"/>
                    </a:p>
                  </a:txBody>
                  <a:tcPr/>
                </a:tc>
                <a:extLst>
                  <a:ext uri="{0D108BD9-81ED-4DB2-BD59-A6C34878D82A}">
                    <a16:rowId xmlns:a16="http://schemas.microsoft.com/office/drawing/2014/main" val="378025258"/>
                  </a:ext>
                </a:extLst>
              </a:tr>
              <a:tr h="475709">
                <a:tc>
                  <a:txBody>
                    <a:bodyPr/>
                    <a:lstStyle/>
                    <a:p>
                      <a:pPr marL="0" marR="0" algn="ctr">
                        <a:lnSpc>
                          <a:spcPct val="150000"/>
                        </a:lnSpc>
                        <a:spcBef>
                          <a:spcPts val="0"/>
                        </a:spcBef>
                        <a:spcAft>
                          <a:spcPts val="300"/>
                        </a:spcAft>
                      </a:pPr>
                      <a:r>
                        <a:rPr lang="en-ZA" sz="1400" b="1" dirty="0">
                          <a:solidFill>
                            <a:schemeClr val="tx1"/>
                          </a:solidFill>
                          <a:effectLst/>
                          <a:latin typeface="Arial" panose="020B0604020202020204" pitchFamily="34" charset="0"/>
                          <a:cs typeface="Arial" panose="020B0604020202020204" pitchFamily="34" charset="0"/>
                        </a:rPr>
                        <a:t>18</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nchor="ctr"/>
                </a:tc>
                <a:tc>
                  <a:txBody>
                    <a:bodyPr/>
                    <a:lstStyle/>
                    <a:p>
                      <a:pPr marL="0" marR="0">
                        <a:lnSpc>
                          <a:spcPct val="150000"/>
                        </a:lnSpc>
                        <a:spcBef>
                          <a:spcPts val="0"/>
                        </a:spcBef>
                        <a:spcAft>
                          <a:spcPts val="0"/>
                        </a:spcAft>
                      </a:pPr>
                      <a:r>
                        <a:rPr lang="en-ZA" sz="1400" b="1" dirty="0">
                          <a:solidFill>
                            <a:schemeClr val="tx1"/>
                          </a:solidFill>
                          <a:effectLst/>
                          <a:latin typeface="Arial" panose="020B0604020202020204" pitchFamily="34" charset="0"/>
                          <a:cs typeface="Arial" panose="020B0604020202020204" pitchFamily="34" charset="0"/>
                        </a:rPr>
                        <a:t>Oversight report is submitted to relevant provincial councils</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tc>
                <a:tc vMerge="1">
                  <a:txBody>
                    <a:bodyPr/>
                    <a:lstStyle/>
                    <a:p>
                      <a:endParaRPr lang="en-US"/>
                    </a:p>
                  </a:txBody>
                  <a:tcPr/>
                </a:tc>
                <a:extLst>
                  <a:ext uri="{0D108BD9-81ED-4DB2-BD59-A6C34878D82A}">
                    <a16:rowId xmlns:a16="http://schemas.microsoft.com/office/drawing/2014/main" val="2881609666"/>
                  </a:ext>
                </a:extLst>
              </a:tr>
              <a:tr h="951418">
                <a:tc>
                  <a:txBody>
                    <a:bodyPr/>
                    <a:lstStyle/>
                    <a:p>
                      <a:pPr marL="0" marR="0" algn="ctr">
                        <a:lnSpc>
                          <a:spcPct val="150000"/>
                        </a:lnSpc>
                        <a:spcBef>
                          <a:spcPts val="0"/>
                        </a:spcBef>
                        <a:spcAft>
                          <a:spcPts val="300"/>
                        </a:spcAft>
                      </a:pPr>
                      <a:r>
                        <a:rPr lang="en-ZA" sz="1400" b="1" dirty="0">
                          <a:solidFill>
                            <a:schemeClr val="tx1"/>
                          </a:solidFill>
                          <a:effectLst/>
                          <a:latin typeface="Arial" panose="020B0604020202020204" pitchFamily="34" charset="0"/>
                          <a:cs typeface="Arial" panose="020B0604020202020204" pitchFamily="34" charset="0"/>
                        </a:rPr>
                        <a:t>19</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nchor="ctr"/>
                </a:tc>
                <a:tc>
                  <a:txBody>
                    <a:bodyPr/>
                    <a:lstStyle/>
                    <a:p>
                      <a:pPr marL="0" marR="0">
                        <a:lnSpc>
                          <a:spcPct val="150000"/>
                        </a:lnSpc>
                        <a:spcBef>
                          <a:spcPts val="0"/>
                        </a:spcBef>
                        <a:spcAft>
                          <a:spcPts val="0"/>
                        </a:spcAft>
                      </a:pPr>
                      <a:r>
                        <a:rPr lang="en-ZA" sz="1400" b="1" dirty="0">
                          <a:solidFill>
                            <a:schemeClr val="tx1"/>
                          </a:solidFill>
                          <a:effectLst/>
                          <a:latin typeface="Arial" panose="020B0604020202020204" pitchFamily="34" charset="0"/>
                          <a:cs typeface="Arial" panose="020B0604020202020204" pitchFamily="34" charset="0"/>
                        </a:rPr>
                        <a:t>Commencement of draft Budget/ IDP finalisation for next financial year. Annual Report and Oversight Reports to be used as input.</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tc>
                <a:tc>
                  <a:txBody>
                    <a:bodyPr/>
                    <a:lstStyle/>
                    <a:p>
                      <a:pPr marL="0" marR="0" algn="ctr">
                        <a:lnSpc>
                          <a:spcPct val="150000"/>
                        </a:lnSpc>
                        <a:spcBef>
                          <a:spcPts val="0"/>
                        </a:spcBef>
                        <a:spcAft>
                          <a:spcPts val="300"/>
                        </a:spcAft>
                      </a:pPr>
                      <a:r>
                        <a:rPr lang="en-ZA" sz="1400" b="1" dirty="0" smtClean="0">
                          <a:solidFill>
                            <a:schemeClr val="tx1"/>
                          </a:solidFill>
                          <a:effectLst/>
                          <a:latin typeface="Arial" panose="020B0604020202020204" pitchFamily="34" charset="0"/>
                          <a:cs typeface="Arial" panose="020B0604020202020204" pitchFamily="34" charset="0"/>
                        </a:rPr>
                        <a:t>Sept 21</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810" marR="52810" marT="0" marB="0" anchor="ctr"/>
                </a:tc>
                <a:extLst>
                  <a:ext uri="{0D108BD9-81ED-4DB2-BD59-A6C34878D82A}">
                    <a16:rowId xmlns:a16="http://schemas.microsoft.com/office/drawing/2014/main" val="913786510"/>
                  </a:ext>
                </a:extLst>
              </a:tr>
            </a:tbl>
          </a:graphicData>
        </a:graphic>
      </p:graphicFrame>
    </p:spTree>
    <p:extLst>
      <p:ext uri="{BB962C8B-B14F-4D97-AF65-F5344CB8AC3E}">
        <p14:creationId xmlns:p14="http://schemas.microsoft.com/office/powerpoint/2010/main" val="2338717236"/>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1714500"/>
            <a:ext cx="7772400" cy="2171700"/>
          </a:xfrm>
        </p:spPr>
        <p:txBody>
          <a:bodyPr/>
          <a:lstStyle/>
          <a:p>
            <a:pPr algn="just"/>
            <a:r>
              <a:rPr lang="en-US" altLang="en-US" sz="3200" b="1" dirty="0" smtClean="0">
                <a:solidFill>
                  <a:schemeClr val="tx1"/>
                </a:solidFill>
              </a:rPr>
              <a:t>10. </a:t>
            </a:r>
            <a:r>
              <a:rPr lang="en-US" altLang="en-US" sz="3200" b="1" dirty="0" smtClean="0">
                <a:solidFill>
                  <a:schemeClr val="tx1"/>
                </a:solidFill>
              </a:rPr>
              <a:t>Audited financial performance against original and revised budget for the 2019/20 financial year </a:t>
            </a:r>
            <a:r>
              <a:rPr lang="en-US" altLang="en-US" b="1" dirty="0" smtClean="0">
                <a:solidFill>
                  <a:srgbClr val="FFFF00"/>
                </a:solidFill>
              </a:rPr>
              <a:t/>
            </a:r>
            <a:br>
              <a:rPr lang="en-US" altLang="en-US" b="1" dirty="0" smtClean="0">
                <a:solidFill>
                  <a:srgbClr val="FFFF00"/>
                </a:solidFill>
              </a:rPr>
            </a:br>
            <a:endParaRPr lang="en-ZA" altLang="en-US" dirty="0" smtClean="0"/>
          </a:p>
        </p:txBody>
      </p:sp>
    </p:spTree>
    <p:extLst>
      <p:ext uri="{BB962C8B-B14F-4D97-AF65-F5344CB8AC3E}">
        <p14:creationId xmlns:p14="http://schemas.microsoft.com/office/powerpoint/2010/main" val="2013755519"/>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66220" y="85724"/>
            <a:ext cx="7633742" cy="523876"/>
          </a:xfrm>
        </p:spPr>
        <p:txBody>
          <a:bodyPr>
            <a:normAutofit fontScale="90000"/>
          </a:bodyPr>
          <a:lstStyle/>
          <a:p>
            <a:r>
              <a:rPr lang="en-ZA" altLang="en-US" dirty="0" smtClean="0"/>
              <a:t>Overview of the presentation</a:t>
            </a:r>
            <a:endParaRPr lang="en-ZA" altLang="en-US" dirty="0" smtClean="0"/>
          </a:p>
        </p:txBody>
      </p:sp>
      <p:sp>
        <p:nvSpPr>
          <p:cNvPr id="5123" name="Content Placeholder 2"/>
          <p:cNvSpPr>
            <a:spLocks noGrp="1"/>
          </p:cNvSpPr>
          <p:nvPr>
            <p:ph idx="1"/>
          </p:nvPr>
        </p:nvSpPr>
        <p:spPr>
          <a:xfrm>
            <a:off x="666220" y="533400"/>
            <a:ext cx="7772400" cy="6172200"/>
          </a:xfrm>
        </p:spPr>
        <p:txBody>
          <a:bodyPr>
            <a:normAutofit/>
          </a:bodyPr>
          <a:lstStyle/>
          <a:p>
            <a:pPr marL="0" indent="0">
              <a:lnSpc>
                <a:spcPct val="150000"/>
              </a:lnSpc>
              <a:buNone/>
            </a:pPr>
            <a:r>
              <a:rPr lang="en-ZA" altLang="en-US" sz="1800" b="1" dirty="0" smtClean="0"/>
              <a:t>1</a:t>
            </a:r>
            <a:r>
              <a:rPr lang="en-ZA" altLang="en-US" sz="1800" b="1" dirty="0" smtClean="0">
                <a:latin typeface="Arial" panose="020B0604020202020204" pitchFamily="34" charset="0"/>
                <a:cs typeface="Arial" panose="020B0604020202020204" pitchFamily="34" charset="0"/>
              </a:rPr>
              <a:t>. </a:t>
            </a:r>
            <a:r>
              <a:rPr lang="en-ZA" altLang="en-US" sz="1800" b="1" dirty="0" smtClean="0">
                <a:solidFill>
                  <a:schemeClr val="tx1"/>
                </a:solidFill>
                <a:latin typeface="Arial" panose="020B0604020202020204" pitchFamily="34" charset="0"/>
                <a:cs typeface="Arial" panose="020B0604020202020204" pitchFamily="34" charset="0"/>
              </a:rPr>
              <a:t>Vision, mission and values and strategic objectives of the municipality for 2019/20.</a:t>
            </a:r>
          </a:p>
          <a:p>
            <a:pPr marL="0" indent="0">
              <a:lnSpc>
                <a:spcPct val="150000"/>
              </a:lnSpc>
              <a:buNone/>
            </a:pPr>
            <a:r>
              <a:rPr lang="en-ZA" altLang="en-US" sz="1800" b="1" dirty="0" smtClean="0">
                <a:solidFill>
                  <a:schemeClr val="tx1"/>
                </a:solidFill>
                <a:latin typeface="Arial" panose="020B0604020202020204" pitchFamily="34" charset="0"/>
                <a:cs typeface="Arial" panose="020B0604020202020204" pitchFamily="34" charset="0"/>
              </a:rPr>
              <a:t>2. Smart city six pillars.</a:t>
            </a:r>
          </a:p>
          <a:p>
            <a:pPr marL="0" indent="0">
              <a:lnSpc>
                <a:spcPct val="150000"/>
              </a:lnSpc>
              <a:buNone/>
            </a:pPr>
            <a:r>
              <a:rPr lang="en-ZA" altLang="en-US" sz="1800" b="1" dirty="0" smtClean="0">
                <a:solidFill>
                  <a:schemeClr val="tx1"/>
                </a:solidFill>
                <a:latin typeface="Arial" panose="020B0604020202020204" pitchFamily="34" charset="0"/>
                <a:cs typeface="Arial" panose="020B0604020202020204" pitchFamily="34" charset="0"/>
              </a:rPr>
              <a:t>3. Brief </a:t>
            </a:r>
            <a:r>
              <a:rPr lang="en-ZA" altLang="en-US" sz="1800" b="1" dirty="0">
                <a:solidFill>
                  <a:schemeClr val="tx1"/>
                </a:solidFill>
                <a:latin typeface="Arial" panose="020B0604020202020204" pitchFamily="34" charset="0"/>
                <a:cs typeface="Arial" panose="020B0604020202020204" pitchFamily="34" charset="0"/>
              </a:rPr>
              <a:t>Profile of Polokwane Municipality</a:t>
            </a:r>
            <a:r>
              <a:rPr lang="en-ZA" altLang="en-US" sz="1800" b="1" dirty="0" smtClean="0">
                <a:solidFill>
                  <a:schemeClr val="tx1"/>
                </a:solidFill>
                <a:latin typeface="Arial" panose="020B0604020202020204" pitchFamily="34" charset="0"/>
                <a:cs typeface="Arial" panose="020B0604020202020204" pitchFamily="34" charset="0"/>
              </a:rPr>
              <a:t>.</a:t>
            </a:r>
          </a:p>
          <a:p>
            <a:pPr marL="0" indent="0">
              <a:lnSpc>
                <a:spcPct val="150000"/>
              </a:lnSpc>
              <a:buNone/>
            </a:pPr>
            <a:r>
              <a:rPr lang="en-ZA" altLang="en-US" sz="1800" b="1" dirty="0" smtClean="0">
                <a:solidFill>
                  <a:schemeClr val="tx1"/>
                </a:solidFill>
                <a:latin typeface="Arial" panose="020B0604020202020204" pitchFamily="34" charset="0"/>
                <a:cs typeface="Arial" panose="020B0604020202020204" pitchFamily="34" charset="0"/>
              </a:rPr>
              <a:t>4. New Polokwane Map.</a:t>
            </a:r>
          </a:p>
          <a:p>
            <a:pPr marL="0" indent="0">
              <a:lnSpc>
                <a:spcPct val="150000"/>
              </a:lnSpc>
              <a:buNone/>
            </a:pPr>
            <a:r>
              <a:rPr lang="en-ZA" altLang="en-US" sz="1800" b="1" dirty="0" smtClean="0">
                <a:solidFill>
                  <a:schemeClr val="tx1"/>
                </a:solidFill>
                <a:latin typeface="Arial" panose="020B0604020202020204" pitchFamily="34" charset="0"/>
                <a:cs typeface="Arial" panose="020B0604020202020204" pitchFamily="34" charset="0"/>
              </a:rPr>
              <a:t>5. Socio Economic Profile.</a:t>
            </a:r>
          </a:p>
          <a:p>
            <a:pPr marL="0" indent="0">
              <a:lnSpc>
                <a:spcPct val="150000"/>
              </a:lnSpc>
              <a:buNone/>
            </a:pPr>
            <a:r>
              <a:rPr lang="en-ZA" altLang="en-US" sz="1800" b="1" dirty="0" smtClean="0">
                <a:solidFill>
                  <a:schemeClr val="tx1"/>
                </a:solidFill>
                <a:latin typeface="Arial" panose="020B0604020202020204" pitchFamily="34" charset="0"/>
                <a:cs typeface="Arial" panose="020B0604020202020204" pitchFamily="34" charset="0"/>
              </a:rPr>
              <a:t>6. Population Growth Trends.</a:t>
            </a:r>
          </a:p>
          <a:p>
            <a:pPr marL="0" indent="0">
              <a:lnSpc>
                <a:spcPct val="150000"/>
              </a:lnSpc>
              <a:buNone/>
            </a:pPr>
            <a:r>
              <a:rPr lang="en-ZA" altLang="en-US" sz="1800" b="1" dirty="0">
                <a:solidFill>
                  <a:schemeClr val="tx1"/>
                </a:solidFill>
                <a:latin typeface="Arial" panose="020B0604020202020204" pitchFamily="34" charset="0"/>
                <a:cs typeface="Arial" panose="020B0604020202020204" pitchFamily="34" charset="0"/>
              </a:rPr>
              <a:t>7</a:t>
            </a:r>
            <a:r>
              <a:rPr lang="en-ZA" altLang="en-US" sz="1800" b="1" dirty="0" smtClean="0">
                <a:solidFill>
                  <a:schemeClr val="tx1"/>
                </a:solidFill>
                <a:latin typeface="Arial" panose="020B0604020202020204" pitchFamily="34" charset="0"/>
                <a:cs typeface="Arial" panose="020B0604020202020204" pitchFamily="34" charset="0"/>
              </a:rPr>
              <a:t>. Economic Information</a:t>
            </a:r>
            <a:endParaRPr lang="en-US" sz="1800" b="1" dirty="0" smtClean="0">
              <a:solidFill>
                <a:srgbClr val="FF0000"/>
              </a:solidFill>
              <a:latin typeface="Arial" panose="020B0604020202020204" pitchFamily="34" charset="0"/>
              <a:cs typeface="Arial" panose="020B0604020202020204" pitchFamily="34" charset="0"/>
            </a:endParaRPr>
          </a:p>
          <a:p>
            <a:pPr marL="0" indent="0">
              <a:lnSpc>
                <a:spcPct val="150000"/>
              </a:lnSpc>
              <a:buNone/>
            </a:pPr>
            <a:r>
              <a:rPr lang="en-US" altLang="en-US" sz="1800" b="1" dirty="0" smtClean="0">
                <a:solidFill>
                  <a:schemeClr val="tx1"/>
                </a:solidFill>
                <a:latin typeface="Arial" panose="020B0604020202020204" pitchFamily="34" charset="0"/>
                <a:cs typeface="Arial" panose="020B0604020202020204" pitchFamily="34" charset="0"/>
              </a:rPr>
              <a:t>8. </a:t>
            </a:r>
            <a:r>
              <a:rPr lang="en-ZA" altLang="en-US" sz="1800" b="1" dirty="0" smtClean="0">
                <a:solidFill>
                  <a:schemeClr val="tx1"/>
                </a:solidFill>
                <a:latin typeface="Arial" panose="020B0604020202020204" pitchFamily="34" charset="0"/>
                <a:cs typeface="Arial" panose="020B0604020202020204" pitchFamily="34" charset="0"/>
              </a:rPr>
              <a:t>Annual </a:t>
            </a:r>
            <a:r>
              <a:rPr lang="en-ZA" altLang="en-US" sz="1800" b="1" dirty="0" smtClean="0">
                <a:solidFill>
                  <a:schemeClr val="tx1"/>
                </a:solidFill>
                <a:latin typeface="Arial" panose="020B0604020202020204" pitchFamily="34" charset="0"/>
                <a:cs typeface="Arial" panose="020B0604020202020204" pitchFamily="34" charset="0"/>
              </a:rPr>
              <a:t>Report legislative framework.</a:t>
            </a:r>
          </a:p>
          <a:p>
            <a:pPr marL="0" indent="0">
              <a:lnSpc>
                <a:spcPct val="150000"/>
              </a:lnSpc>
              <a:buNone/>
            </a:pPr>
            <a:r>
              <a:rPr lang="en-ZA" altLang="en-US" sz="1800" b="1" dirty="0">
                <a:solidFill>
                  <a:schemeClr val="tx1"/>
                </a:solidFill>
                <a:latin typeface="Arial" panose="020B0604020202020204" pitchFamily="34" charset="0"/>
                <a:cs typeface="Arial" panose="020B0604020202020204" pitchFamily="34" charset="0"/>
              </a:rPr>
              <a:t>9</a:t>
            </a:r>
            <a:r>
              <a:rPr lang="en-ZA" altLang="en-US" sz="1800" b="1" dirty="0" smtClean="0">
                <a:solidFill>
                  <a:schemeClr val="tx1"/>
                </a:solidFill>
                <a:latin typeface="Arial" panose="020B0604020202020204" pitchFamily="34" charset="0"/>
                <a:cs typeface="Arial" panose="020B0604020202020204" pitchFamily="34" charset="0"/>
              </a:rPr>
              <a:t>. </a:t>
            </a:r>
            <a:r>
              <a:rPr lang="en-ZA" altLang="en-US" sz="1800" b="1" dirty="0" smtClean="0">
                <a:solidFill>
                  <a:schemeClr val="tx1"/>
                </a:solidFill>
                <a:latin typeface="Arial" panose="020B0604020202020204" pitchFamily="34" charset="0"/>
                <a:cs typeface="Arial" panose="020B0604020202020204" pitchFamily="34" charset="0"/>
              </a:rPr>
              <a:t>Statutory Annual Report Process.</a:t>
            </a:r>
          </a:p>
          <a:p>
            <a:pPr marL="0" indent="0">
              <a:buNone/>
            </a:pPr>
            <a:endParaRPr lang="en-ZA" altLang="en-US" sz="2000" dirty="0" smtClean="0">
              <a:latin typeface="Arial" panose="020B0604020202020204" pitchFamily="34" charset="0"/>
              <a:cs typeface="Arial" panose="020B0604020202020204" pitchFamily="34" charset="0"/>
            </a:endParaRPr>
          </a:p>
          <a:p>
            <a:pPr>
              <a:buFontTx/>
              <a:buNone/>
            </a:pPr>
            <a:endParaRPr lang="en-ZA" altLang="en-US" dirty="0" smtClean="0"/>
          </a:p>
          <a:p>
            <a:pPr>
              <a:buFontTx/>
              <a:buNone/>
            </a:pPr>
            <a:endParaRPr lang="en-ZA" altLang="en-US" dirty="0" smtClean="0"/>
          </a:p>
        </p:txBody>
      </p:sp>
    </p:spTree>
    <p:extLst>
      <p:ext uri="{BB962C8B-B14F-4D97-AF65-F5344CB8AC3E}">
        <p14:creationId xmlns:p14="http://schemas.microsoft.com/office/powerpoint/2010/main" val="3279261338"/>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10. Financial overview</a:t>
            </a:r>
            <a:endParaRPr lang="en-ZA" dirty="0"/>
          </a:p>
        </p:txBody>
      </p:sp>
      <p:sp>
        <p:nvSpPr>
          <p:cNvPr id="3" name="Slide Number Placeholder 2"/>
          <p:cNvSpPr>
            <a:spLocks noGrp="1"/>
          </p:cNvSpPr>
          <p:nvPr>
            <p:ph type="sldNum" sz="quarter" idx="12"/>
          </p:nvPr>
        </p:nvSpPr>
        <p:spPr/>
        <p:txBody>
          <a:bodyPr/>
          <a:lstStyle/>
          <a:p>
            <a:pPr>
              <a:defRPr/>
            </a:pPr>
            <a:fld id="{B9055F8A-3AE5-4AB0-8885-957936E028D7}" type="slidenum">
              <a:rPr lang="en-ZA" smtClean="0"/>
              <a:pPr>
                <a:defRPr/>
              </a:pPr>
              <a:t>20</a:t>
            </a:fld>
            <a:endParaRPr lang="en-ZA" dirty="0"/>
          </a:p>
        </p:txBody>
      </p:sp>
      <p:sp>
        <p:nvSpPr>
          <p:cNvPr id="4" name="Rectangle 3"/>
          <p:cNvSpPr/>
          <p:nvPr/>
        </p:nvSpPr>
        <p:spPr>
          <a:xfrm>
            <a:off x="666220" y="980727"/>
            <a:ext cx="7633742" cy="4915769"/>
          </a:xfrm>
          <a:prstGeom prst="rect">
            <a:avLst/>
          </a:prstGeom>
        </p:spPr>
        <p:txBody>
          <a:bodyPr wrap="square">
            <a:spAutoFit/>
          </a:bodyPr>
          <a:lstStyle/>
          <a:p>
            <a:pPr algn="just">
              <a:lnSpc>
                <a:spcPct val="150000"/>
              </a:lnSpc>
              <a:spcAft>
                <a:spcPts val="1000"/>
              </a:spcAft>
            </a:pPr>
            <a:r>
              <a:rPr lang="en-ZA" sz="2000" i="0" dirty="0">
                <a:latin typeface="Arial" panose="020B0604020202020204" pitchFamily="34" charset="0"/>
                <a:ea typeface="Calibri" panose="020F0502020204030204" pitchFamily="34" charset="0"/>
                <a:cs typeface="Times New Roman" panose="02020603050405020304" pitchFamily="18" charset="0"/>
              </a:rPr>
              <a:t>The municipality is financially stable for now. The slow economic environment and the rising and uncertain cost in the provision energy necessitated a revised strategical approach in ensuring financial sustainability. </a:t>
            </a:r>
            <a:endParaRPr lang="en-ZA" sz="2000" i="0" dirty="0" smtClean="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n-ZA" sz="2000" i="0" dirty="0" smtClean="0">
                <a:latin typeface="Arial" panose="020B0604020202020204" pitchFamily="34" charset="0"/>
                <a:ea typeface="Calibri" panose="020F0502020204030204" pitchFamily="34" charset="0"/>
                <a:cs typeface="Times New Roman" panose="02020603050405020304" pitchFamily="18" charset="0"/>
              </a:rPr>
              <a:t>The </a:t>
            </a:r>
            <a:r>
              <a:rPr lang="en-ZA" sz="2000" i="0" dirty="0">
                <a:latin typeface="Arial" panose="020B0604020202020204" pitchFamily="34" charset="0"/>
                <a:ea typeface="Calibri" panose="020F0502020204030204" pitchFamily="34" charset="0"/>
                <a:cs typeface="Times New Roman" panose="02020603050405020304" pitchFamily="18" charset="0"/>
              </a:rPr>
              <a:t>strategic approach involves the establishment of a revenue protection unit to optimise revenue billing and collections, cost containment measures and innovations to curb the high cost of Eskom bills. </a:t>
            </a:r>
            <a:endParaRPr lang="en-ZA" sz="2000" i="0" dirty="0" smtClean="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n-ZA" sz="2000" i="0" dirty="0" smtClean="0">
                <a:latin typeface="Arial" panose="020B0604020202020204" pitchFamily="34" charset="0"/>
                <a:ea typeface="Calibri" panose="020F0502020204030204" pitchFamily="34" charset="0"/>
                <a:cs typeface="Times New Roman" panose="02020603050405020304" pitchFamily="18" charset="0"/>
              </a:rPr>
              <a:t>These </a:t>
            </a:r>
            <a:r>
              <a:rPr lang="en-ZA" sz="2000" i="0" dirty="0">
                <a:latin typeface="Arial" panose="020B0604020202020204" pitchFamily="34" charset="0"/>
                <a:ea typeface="Calibri" panose="020F0502020204030204" pitchFamily="34" charset="0"/>
                <a:cs typeface="Times New Roman" panose="02020603050405020304" pitchFamily="18" charset="0"/>
              </a:rPr>
              <a:t>strategies will have a positive impact on the financial sustainability and viability of the municipality in the long term.</a:t>
            </a:r>
            <a:endParaRPr lang="en-ZA" sz="2000" i="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4179029"/>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10. Key </a:t>
            </a:r>
            <a:r>
              <a:rPr lang="en-ZA" dirty="0" smtClean="0"/>
              <a:t>financial achievements</a:t>
            </a:r>
            <a:endParaRPr lang="en-ZA" dirty="0"/>
          </a:p>
        </p:txBody>
      </p:sp>
      <p:sp>
        <p:nvSpPr>
          <p:cNvPr id="3" name="Content Placeholder 2"/>
          <p:cNvSpPr>
            <a:spLocks noGrp="1"/>
          </p:cNvSpPr>
          <p:nvPr>
            <p:ph idx="1"/>
          </p:nvPr>
        </p:nvSpPr>
        <p:spPr/>
        <p:txBody>
          <a:bodyPr>
            <a:normAutofit fontScale="40000" lnSpcReduction="20000"/>
          </a:bodyPr>
          <a:lstStyle/>
          <a:p>
            <a:pPr lvl="0" algn="just"/>
            <a:r>
              <a:rPr lang="en-ZA" dirty="0"/>
              <a:t>Spending of conditional grants of </a:t>
            </a:r>
            <a:r>
              <a:rPr lang="en-ZA" b="1" dirty="0"/>
              <a:t>94%</a:t>
            </a:r>
            <a:r>
              <a:rPr lang="en-ZA" dirty="0"/>
              <a:t> was achieved at the end of the financial year as opposed to the 97% achieved in the prior financial year. </a:t>
            </a:r>
            <a:endParaRPr lang="en-ZA" dirty="0" smtClean="0"/>
          </a:p>
          <a:p>
            <a:pPr lvl="0" algn="just"/>
            <a:r>
              <a:rPr lang="en-ZA" dirty="0" smtClean="0"/>
              <a:t>The </a:t>
            </a:r>
            <a:r>
              <a:rPr lang="en-ZA" dirty="0"/>
              <a:t>regressed percentage spending during the financial year was due to the reduced productivity throughout South Africa because of the imposed National lockdown owing to the current pandemic. </a:t>
            </a:r>
            <a:endParaRPr lang="en-ZA" dirty="0" smtClean="0"/>
          </a:p>
          <a:p>
            <a:pPr lvl="0" algn="just"/>
            <a:r>
              <a:rPr lang="en-ZA" dirty="0" smtClean="0"/>
              <a:t>The </a:t>
            </a:r>
            <a:r>
              <a:rPr lang="en-ZA" dirty="0"/>
              <a:t>following grants had reflected a lower percentage spend comparative to 2019; </a:t>
            </a:r>
            <a:endParaRPr lang="en-ZA" dirty="0" smtClean="0"/>
          </a:p>
          <a:p>
            <a:pPr lvl="0" algn="just">
              <a:buFont typeface="Wingdings" panose="05000000000000000000" pitchFamily="2" charset="2"/>
              <a:buChar char="ü"/>
            </a:pPr>
            <a:r>
              <a:rPr lang="en-ZA" dirty="0" smtClean="0"/>
              <a:t>Public </a:t>
            </a:r>
            <a:r>
              <a:rPr lang="en-ZA" dirty="0"/>
              <a:t>Transport Network Grant (73% as compared to 100%), </a:t>
            </a:r>
            <a:endParaRPr lang="en-ZA" dirty="0" smtClean="0"/>
          </a:p>
          <a:p>
            <a:pPr lvl="0" algn="just">
              <a:buFont typeface="Wingdings" panose="05000000000000000000" pitchFamily="2" charset="2"/>
              <a:buChar char="ü"/>
            </a:pPr>
            <a:r>
              <a:rPr lang="en-ZA" dirty="0" err="1" smtClean="0"/>
              <a:t>Neighborhood</a:t>
            </a:r>
            <a:r>
              <a:rPr lang="en-ZA" dirty="0" smtClean="0"/>
              <a:t> </a:t>
            </a:r>
            <a:r>
              <a:rPr lang="en-ZA" dirty="0"/>
              <a:t>Development Partnership Grant (48% as compared to 86%), </a:t>
            </a:r>
            <a:endParaRPr lang="en-ZA" dirty="0" smtClean="0"/>
          </a:p>
          <a:p>
            <a:pPr lvl="0" algn="just">
              <a:buFont typeface="Wingdings" panose="05000000000000000000" pitchFamily="2" charset="2"/>
              <a:buChar char="ü"/>
            </a:pPr>
            <a:r>
              <a:rPr lang="en-ZA" dirty="0" smtClean="0"/>
              <a:t>Water </a:t>
            </a:r>
            <a:r>
              <a:rPr lang="en-ZA" dirty="0"/>
              <a:t>Services Infrastructure Grant (92% as compared to 100%) and </a:t>
            </a:r>
            <a:endParaRPr lang="en-ZA" dirty="0" smtClean="0"/>
          </a:p>
          <a:p>
            <a:pPr lvl="0" algn="just">
              <a:buFont typeface="Wingdings" panose="05000000000000000000" pitchFamily="2" charset="2"/>
              <a:buChar char="ü"/>
            </a:pPr>
            <a:r>
              <a:rPr lang="en-ZA" dirty="0" smtClean="0"/>
              <a:t>Regional </a:t>
            </a:r>
            <a:r>
              <a:rPr lang="en-ZA" dirty="0"/>
              <a:t>Bulk Infrastructure Grant (97% as compared to 100%). </a:t>
            </a:r>
            <a:endParaRPr lang="en-ZA" dirty="0" smtClean="0"/>
          </a:p>
          <a:p>
            <a:pPr lvl="0" algn="just"/>
            <a:r>
              <a:rPr lang="en-ZA" dirty="0" smtClean="0"/>
              <a:t>Despite </a:t>
            </a:r>
            <a:r>
              <a:rPr lang="en-ZA" dirty="0"/>
              <a:t>these grants reflecting a reduced spending, the municipality has also noted a 100% spend relating to the following grants: </a:t>
            </a:r>
            <a:endParaRPr lang="en-ZA" dirty="0" smtClean="0"/>
          </a:p>
          <a:p>
            <a:pPr lvl="0" algn="just">
              <a:buFont typeface="Wingdings" panose="05000000000000000000" pitchFamily="2" charset="2"/>
              <a:buChar char="ü"/>
            </a:pPr>
            <a:r>
              <a:rPr lang="en-ZA" dirty="0" smtClean="0"/>
              <a:t>the </a:t>
            </a:r>
            <a:r>
              <a:rPr lang="en-ZA" dirty="0"/>
              <a:t>Finance Management Grant, </a:t>
            </a:r>
            <a:endParaRPr lang="en-ZA" dirty="0" smtClean="0"/>
          </a:p>
          <a:p>
            <a:pPr lvl="0" algn="just">
              <a:buFont typeface="Wingdings" panose="05000000000000000000" pitchFamily="2" charset="2"/>
              <a:buChar char="ü"/>
            </a:pPr>
            <a:r>
              <a:rPr lang="en-ZA" dirty="0" smtClean="0"/>
              <a:t>Extended </a:t>
            </a:r>
            <a:r>
              <a:rPr lang="en-ZA" dirty="0"/>
              <a:t>Public Works Programme Integrated Grant, </a:t>
            </a:r>
            <a:endParaRPr lang="en-ZA" dirty="0" smtClean="0"/>
          </a:p>
          <a:p>
            <a:pPr lvl="0" algn="just">
              <a:buFont typeface="Wingdings" panose="05000000000000000000" pitchFamily="2" charset="2"/>
              <a:buChar char="ü"/>
            </a:pPr>
            <a:r>
              <a:rPr lang="en-ZA" dirty="0" smtClean="0"/>
              <a:t>Integrated </a:t>
            </a:r>
            <a:r>
              <a:rPr lang="en-ZA" dirty="0"/>
              <a:t>Urban Development Grant, Infrastructure Skills Development Grant, </a:t>
            </a:r>
            <a:endParaRPr lang="en-ZA" dirty="0" smtClean="0"/>
          </a:p>
          <a:p>
            <a:pPr lvl="0" algn="just">
              <a:buFont typeface="Wingdings" panose="05000000000000000000" pitchFamily="2" charset="2"/>
              <a:buChar char="ü"/>
            </a:pPr>
            <a:r>
              <a:rPr lang="en-ZA" dirty="0" smtClean="0"/>
              <a:t>Municipal </a:t>
            </a:r>
            <a:r>
              <a:rPr lang="en-ZA" dirty="0"/>
              <a:t>Disaster Grant and Social Housing Regulatory Authority Grant totalling around, as a whole, </a:t>
            </a:r>
            <a:r>
              <a:rPr lang="en-ZA" b="1" dirty="0"/>
              <a:t>R448 million spent at year end</a:t>
            </a:r>
            <a:r>
              <a:rPr lang="en-ZA" dirty="0"/>
              <a:t>. </a:t>
            </a:r>
            <a:endParaRPr lang="en-ZA" dirty="0" smtClean="0"/>
          </a:p>
          <a:p>
            <a:pPr lvl="0" algn="just"/>
            <a:r>
              <a:rPr lang="en-ZA" dirty="0" smtClean="0"/>
              <a:t>These </a:t>
            </a:r>
            <a:r>
              <a:rPr lang="en-ZA" dirty="0"/>
              <a:t>grants or programmes contribute significantly to the socio-economy of the City of Polokwane considering that expenditure on community services is the number one contributor to a positive performance of the local GDP/GVA.</a:t>
            </a:r>
          </a:p>
          <a:p>
            <a:endParaRPr lang="en-ZA" dirty="0"/>
          </a:p>
        </p:txBody>
      </p:sp>
    </p:spTree>
    <p:extLst>
      <p:ext uri="{BB962C8B-B14F-4D97-AF65-F5344CB8AC3E}">
        <p14:creationId xmlns:p14="http://schemas.microsoft.com/office/powerpoint/2010/main" val="2527236020"/>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10. Key </a:t>
            </a:r>
            <a:r>
              <a:rPr lang="en-ZA" dirty="0"/>
              <a:t>financial achievements</a:t>
            </a:r>
          </a:p>
        </p:txBody>
      </p:sp>
      <p:sp>
        <p:nvSpPr>
          <p:cNvPr id="3" name="Content Placeholder 2"/>
          <p:cNvSpPr>
            <a:spLocks noGrp="1"/>
          </p:cNvSpPr>
          <p:nvPr>
            <p:ph idx="1"/>
          </p:nvPr>
        </p:nvSpPr>
        <p:spPr/>
        <p:txBody>
          <a:bodyPr>
            <a:normAutofit fontScale="62500" lnSpcReduction="20000"/>
          </a:bodyPr>
          <a:lstStyle/>
          <a:p>
            <a:pPr lvl="0" algn="just"/>
            <a:r>
              <a:rPr lang="en-ZA" dirty="0"/>
              <a:t>The Office of the CFO continued to maintain the efficiency and effectiveness of the internal controls around the SCM procurement processes. </a:t>
            </a:r>
            <a:endParaRPr lang="en-ZA" dirty="0" smtClean="0"/>
          </a:p>
          <a:p>
            <a:pPr lvl="0" algn="just"/>
            <a:r>
              <a:rPr lang="en-ZA" b="1" dirty="0" smtClean="0"/>
              <a:t>R476 </a:t>
            </a:r>
            <a:r>
              <a:rPr lang="en-ZA" b="1" dirty="0"/>
              <a:t>million</a:t>
            </a:r>
            <a:r>
              <a:rPr lang="en-ZA" dirty="0"/>
              <a:t> of the irregular expenditure as recorded in the annual financial statements emanated from the previous financial years dating back from the 2013/14 financial year and was incurred before the SCM reforms introduced during the 2016/17 financial year. </a:t>
            </a:r>
            <a:endParaRPr lang="en-ZA" dirty="0" smtClean="0"/>
          </a:p>
          <a:p>
            <a:pPr lvl="0" algn="just"/>
            <a:r>
              <a:rPr lang="en-ZA" dirty="0" smtClean="0"/>
              <a:t>Because </a:t>
            </a:r>
            <a:r>
              <a:rPr lang="en-ZA" dirty="0"/>
              <a:t>of the reforms the municipality recorded </a:t>
            </a:r>
            <a:r>
              <a:rPr lang="en-ZA" b="1" dirty="0"/>
              <a:t>no new</a:t>
            </a:r>
            <a:r>
              <a:rPr lang="en-ZA" dirty="0"/>
              <a:t> irregular expenditure as per the annual financial statements for the 2017/18 and 2018/19 financial years as the movements in the balances were as a result of those contracts procured since the 2013/14 financial years.  </a:t>
            </a:r>
            <a:endParaRPr lang="en-ZA" dirty="0" smtClean="0"/>
          </a:p>
          <a:p>
            <a:pPr lvl="0" algn="just"/>
            <a:r>
              <a:rPr lang="en-ZA" dirty="0" smtClean="0"/>
              <a:t>The </a:t>
            </a:r>
            <a:r>
              <a:rPr lang="en-ZA" dirty="0"/>
              <a:t>irregular expenditure of </a:t>
            </a:r>
            <a:r>
              <a:rPr lang="en-ZA" b="1" dirty="0"/>
              <a:t>R1.4 million</a:t>
            </a:r>
            <a:r>
              <a:rPr lang="en-ZA" dirty="0"/>
              <a:t> as disclosed in the 2019/20 financial emanated from a non-compliance in deviations from the provision of training courses</a:t>
            </a:r>
            <a:r>
              <a:rPr lang="en-ZA" b="1" dirty="0"/>
              <a:t>. </a:t>
            </a:r>
            <a:r>
              <a:rPr lang="en-ZA" dirty="0"/>
              <a:t>However, no losses were incurred as the services were rendered</a:t>
            </a:r>
            <a:r>
              <a:rPr lang="en-US" dirty="0"/>
              <a:t> </a:t>
            </a:r>
            <a:r>
              <a:rPr lang="en-ZA" dirty="0"/>
              <a:t>. The procurement processes still remain effective to prevent and identify irregular expenditures.</a:t>
            </a:r>
          </a:p>
          <a:p>
            <a:pPr algn="just"/>
            <a:endParaRPr lang="en-ZA" dirty="0"/>
          </a:p>
          <a:p>
            <a:endParaRPr lang="en-ZA" dirty="0"/>
          </a:p>
        </p:txBody>
      </p:sp>
    </p:spTree>
    <p:extLst>
      <p:ext uri="{BB962C8B-B14F-4D97-AF65-F5344CB8AC3E}">
        <p14:creationId xmlns:p14="http://schemas.microsoft.com/office/powerpoint/2010/main" val="624300779"/>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10. Key </a:t>
            </a:r>
            <a:r>
              <a:rPr lang="en-ZA" dirty="0"/>
              <a:t>financial achievements</a:t>
            </a:r>
          </a:p>
        </p:txBody>
      </p:sp>
      <p:sp>
        <p:nvSpPr>
          <p:cNvPr id="3" name="Content Placeholder 2"/>
          <p:cNvSpPr>
            <a:spLocks noGrp="1"/>
          </p:cNvSpPr>
          <p:nvPr>
            <p:ph idx="1"/>
          </p:nvPr>
        </p:nvSpPr>
        <p:spPr/>
        <p:txBody>
          <a:bodyPr>
            <a:normAutofit fontScale="70000" lnSpcReduction="20000"/>
          </a:bodyPr>
          <a:lstStyle/>
          <a:p>
            <a:pPr lvl="0" algn="just"/>
            <a:r>
              <a:rPr lang="en-ZA" dirty="0"/>
              <a:t>Unauthorized expenditure incurred in 2019/20 is </a:t>
            </a:r>
            <a:r>
              <a:rPr lang="en-ZA" b="1" dirty="0"/>
              <a:t>R462m</a:t>
            </a:r>
            <a:r>
              <a:rPr lang="en-ZA" dirty="0"/>
              <a:t>. The unauthorized expenditure is due to </a:t>
            </a:r>
            <a:r>
              <a:rPr lang="en-ZA" b="1" dirty="0"/>
              <a:t>non-cash items </a:t>
            </a:r>
            <a:r>
              <a:rPr lang="en-ZA" dirty="0"/>
              <a:t>due to the requirements of the accounting standards</a:t>
            </a:r>
            <a:r>
              <a:rPr lang="en-ZA" b="1" dirty="0"/>
              <a:t> </a:t>
            </a:r>
            <a:r>
              <a:rPr lang="en-ZA" dirty="0"/>
              <a:t>i.e</a:t>
            </a:r>
            <a:r>
              <a:rPr lang="en-ZA" b="1" dirty="0"/>
              <a:t>. </a:t>
            </a:r>
            <a:r>
              <a:rPr lang="en-ZA" dirty="0"/>
              <a:t>transactions relating to actual cash expenditure were not unauthorised and was made in accordance with the Council approved budget. Appropriate controls were implemented to ensure that no </a:t>
            </a:r>
            <a:r>
              <a:rPr lang="en-ZA" b="1" dirty="0"/>
              <a:t>cash unauthorized</a:t>
            </a:r>
            <a:r>
              <a:rPr lang="en-ZA" dirty="0"/>
              <a:t> expenditure is incurred. </a:t>
            </a:r>
            <a:endParaRPr lang="en-ZA" dirty="0" smtClean="0"/>
          </a:p>
          <a:p>
            <a:pPr lvl="0" algn="just"/>
            <a:r>
              <a:rPr lang="en-ZA" dirty="0" smtClean="0"/>
              <a:t>Council </a:t>
            </a:r>
            <a:r>
              <a:rPr lang="en-ZA" dirty="0"/>
              <a:t>has already </a:t>
            </a:r>
            <a:r>
              <a:rPr lang="en-ZA" b="1" dirty="0"/>
              <a:t>approved the write off</a:t>
            </a:r>
            <a:r>
              <a:rPr lang="en-ZA" dirty="0"/>
              <a:t> of R437 million of the opening balances as disclosed in the annual financial statements. </a:t>
            </a:r>
          </a:p>
          <a:p>
            <a:pPr lvl="0" algn="just"/>
            <a:r>
              <a:rPr lang="en-ZA" b="1" dirty="0"/>
              <a:t>No Fruitless and wasteful expenditure</a:t>
            </a:r>
            <a:r>
              <a:rPr lang="en-ZA" dirty="0"/>
              <a:t> was incurred by the Polokwane municipality in the 2019/20 but is R22 000 was incurred by its subsidiary PHA. </a:t>
            </a:r>
            <a:endParaRPr lang="en-ZA" dirty="0" smtClean="0"/>
          </a:p>
          <a:p>
            <a:pPr lvl="0" algn="just"/>
            <a:r>
              <a:rPr lang="en-ZA" dirty="0" smtClean="0"/>
              <a:t>This </a:t>
            </a:r>
            <a:r>
              <a:rPr lang="en-ZA" dirty="0"/>
              <a:t>related to interest incurred, insurance premiums paid and overpayment of salary to a deceased employee by the subsidiary.</a:t>
            </a:r>
          </a:p>
          <a:p>
            <a:endParaRPr lang="en-ZA" dirty="0"/>
          </a:p>
        </p:txBody>
      </p:sp>
    </p:spTree>
    <p:extLst>
      <p:ext uri="{BB962C8B-B14F-4D97-AF65-F5344CB8AC3E}">
        <p14:creationId xmlns:p14="http://schemas.microsoft.com/office/powerpoint/2010/main" val="818894974"/>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10. Key </a:t>
            </a:r>
            <a:r>
              <a:rPr lang="en-ZA" dirty="0"/>
              <a:t>financial achievements</a:t>
            </a:r>
          </a:p>
        </p:txBody>
      </p:sp>
      <p:sp>
        <p:nvSpPr>
          <p:cNvPr id="3" name="Content Placeholder 2"/>
          <p:cNvSpPr>
            <a:spLocks noGrp="1"/>
          </p:cNvSpPr>
          <p:nvPr>
            <p:ph idx="1"/>
          </p:nvPr>
        </p:nvSpPr>
        <p:spPr/>
        <p:txBody>
          <a:bodyPr>
            <a:normAutofit fontScale="62500" lnSpcReduction="20000"/>
          </a:bodyPr>
          <a:lstStyle/>
          <a:p>
            <a:pPr lvl="0"/>
            <a:r>
              <a:rPr lang="en-ZA" dirty="0"/>
              <a:t>Continued success of the smart metering programme resonated in the current financial year where a </a:t>
            </a:r>
            <a:r>
              <a:rPr lang="en-ZA" b="1" dirty="0"/>
              <a:t>25% real growth</a:t>
            </a:r>
            <a:r>
              <a:rPr lang="en-ZA" dirty="0"/>
              <a:t> (over and above the tariff increases) was noted in pre-paid sales/advance cash over </a:t>
            </a:r>
            <a:r>
              <a:rPr lang="en-US" dirty="0"/>
              <a:t> </a:t>
            </a:r>
            <a:r>
              <a:rPr lang="en-ZA" dirty="0"/>
              <a:t>, and a steep reduction in electricity distribution losses of </a:t>
            </a:r>
            <a:r>
              <a:rPr lang="en-ZA" b="1" dirty="0"/>
              <a:t>almost R60 million</a:t>
            </a:r>
            <a:r>
              <a:rPr lang="en-US" dirty="0"/>
              <a:t> </a:t>
            </a:r>
            <a:endParaRPr lang="en-ZA" dirty="0"/>
          </a:p>
          <a:p>
            <a:pPr lvl="0"/>
            <a:r>
              <a:rPr lang="en-ZA" b="1" dirty="0"/>
              <a:t>Successful migration</a:t>
            </a:r>
            <a:r>
              <a:rPr lang="en-ZA" dirty="0"/>
              <a:t> into a new financial system i.e. </a:t>
            </a:r>
            <a:r>
              <a:rPr lang="en-ZA" dirty="0" err="1"/>
              <a:t>Munsoft</a:t>
            </a:r>
            <a:endParaRPr lang="en-ZA" dirty="0"/>
          </a:p>
          <a:p>
            <a:pPr lvl="0"/>
            <a:r>
              <a:rPr lang="en-ZA" dirty="0"/>
              <a:t>The City of Polokwane was the </a:t>
            </a:r>
            <a:r>
              <a:rPr lang="en-ZA" b="1" dirty="0"/>
              <a:t>first municipality</a:t>
            </a:r>
            <a:r>
              <a:rPr lang="en-ZA" dirty="0"/>
              <a:t> in the country to successfully implement the </a:t>
            </a:r>
            <a:r>
              <a:rPr lang="en-ZA" dirty="0" err="1"/>
              <a:t>mSCOA</a:t>
            </a:r>
            <a:r>
              <a:rPr lang="en-ZA" dirty="0"/>
              <a:t> budget module and continues to do so to date</a:t>
            </a:r>
            <a:r>
              <a:rPr lang="en-US" dirty="0"/>
              <a:t> </a:t>
            </a:r>
            <a:r>
              <a:rPr lang="en-ZA" dirty="0"/>
              <a:t>.</a:t>
            </a:r>
          </a:p>
          <a:p>
            <a:r>
              <a:rPr lang="en-US" dirty="0"/>
              <a:t> </a:t>
            </a:r>
            <a:r>
              <a:rPr lang="en-ZA" dirty="0"/>
              <a:t>Financial statements do not have this information. I am not sure if Mr Shokane will be able to help</a:t>
            </a:r>
          </a:p>
          <a:p>
            <a:r>
              <a:rPr lang="en-US" dirty="0"/>
              <a:t> Distribution losses increased. Therefore this needs to be removed.</a:t>
            </a:r>
            <a:endParaRPr lang="en-ZA" dirty="0"/>
          </a:p>
          <a:p>
            <a:r>
              <a:rPr lang="en-US" dirty="0"/>
              <a:t> I want to remove this. For </a:t>
            </a:r>
            <a:r>
              <a:rPr lang="en-US" dirty="0" err="1"/>
              <a:t>Munsoft</a:t>
            </a:r>
            <a:r>
              <a:rPr lang="en-US" dirty="0"/>
              <a:t> - it seems outdated. I am not sure what is status with MSCOA budget module implementation</a:t>
            </a:r>
            <a:endParaRPr lang="en-ZA" dirty="0"/>
          </a:p>
          <a:p>
            <a:endParaRPr lang="en-ZA" dirty="0"/>
          </a:p>
        </p:txBody>
      </p:sp>
    </p:spTree>
    <p:extLst>
      <p:ext uri="{BB962C8B-B14F-4D97-AF65-F5344CB8AC3E}">
        <p14:creationId xmlns:p14="http://schemas.microsoft.com/office/powerpoint/2010/main" val="3048195527"/>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11. Key </a:t>
            </a:r>
            <a:r>
              <a:rPr lang="en-ZA" dirty="0" smtClean="0"/>
              <a:t>challenges </a:t>
            </a:r>
            <a:r>
              <a:rPr lang="en-ZA" dirty="0" smtClean="0"/>
              <a:t>(financial)</a:t>
            </a:r>
            <a:endParaRPr lang="en-ZA" dirty="0"/>
          </a:p>
        </p:txBody>
      </p:sp>
      <p:sp>
        <p:nvSpPr>
          <p:cNvPr id="3" name="Content Placeholder 2"/>
          <p:cNvSpPr>
            <a:spLocks noGrp="1"/>
          </p:cNvSpPr>
          <p:nvPr>
            <p:ph idx="1"/>
          </p:nvPr>
        </p:nvSpPr>
        <p:spPr/>
        <p:txBody>
          <a:bodyPr>
            <a:normAutofit fontScale="70000" lnSpcReduction="20000"/>
          </a:bodyPr>
          <a:lstStyle/>
          <a:p>
            <a:pPr lvl="0"/>
            <a:r>
              <a:rPr lang="en-ZA" dirty="0"/>
              <a:t>Significant challenges continued in revenue collection due to socio economic factors in the </a:t>
            </a:r>
            <a:r>
              <a:rPr lang="en-ZA" dirty="0" err="1"/>
              <a:t>Mankweng</a:t>
            </a:r>
            <a:r>
              <a:rPr lang="en-ZA" dirty="0"/>
              <a:t> township the significant impact of the COVID 19 pandemic. The municipality incurred losses in cash inflows in the region of </a:t>
            </a:r>
            <a:r>
              <a:rPr lang="en-ZA" b="1" dirty="0"/>
              <a:t>R65 million </a:t>
            </a:r>
            <a:r>
              <a:rPr lang="en-ZA" dirty="0"/>
              <a:t>due to the Hard lockdown imposed in March 2020. The impact is still felt to date where the municipality is 7% down in billable revenue relative to pre-COVID 19 figures.</a:t>
            </a:r>
          </a:p>
          <a:p>
            <a:pPr lvl="0"/>
            <a:r>
              <a:rPr lang="en-ZA" dirty="0"/>
              <a:t>The municipality has maintained qualified audit opinion. This was mainly due GRAP/accounting interpretation issues in the valuation report relating to assets as well as the useful lives estimate of a certain class within property, plant and equipment. Several reforms have been developed for implementation and are discussed below under reforms</a:t>
            </a:r>
          </a:p>
          <a:p>
            <a:r>
              <a:rPr lang="en-ZA" dirty="0"/>
              <a:t> </a:t>
            </a:r>
          </a:p>
          <a:p>
            <a:endParaRPr lang="en-ZA" dirty="0"/>
          </a:p>
        </p:txBody>
      </p:sp>
    </p:spTree>
    <p:extLst>
      <p:ext uri="{BB962C8B-B14F-4D97-AF65-F5344CB8AC3E}">
        <p14:creationId xmlns:p14="http://schemas.microsoft.com/office/powerpoint/2010/main" val="704438161"/>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12. ANALYSIS </a:t>
            </a:r>
            <a:r>
              <a:rPr lang="en-ZA" dirty="0" smtClean="0"/>
              <a:t>OF REVENUE</a:t>
            </a:r>
            <a:endParaRPr lang="en-ZA" dirty="0"/>
          </a:p>
        </p:txBody>
      </p:sp>
      <p:sp>
        <p:nvSpPr>
          <p:cNvPr id="3" name="Content Placeholder 2"/>
          <p:cNvSpPr>
            <a:spLocks noGrp="1"/>
          </p:cNvSpPr>
          <p:nvPr>
            <p:ph idx="1"/>
          </p:nvPr>
        </p:nvSpPr>
        <p:spPr/>
        <p:txBody>
          <a:bodyPr>
            <a:normAutofit fontScale="85000" lnSpcReduction="10000"/>
          </a:bodyPr>
          <a:lstStyle/>
          <a:p>
            <a:pPr algn="just"/>
            <a:r>
              <a:rPr lang="en-ZA" dirty="0"/>
              <a:t>The total of own municipal revenue (total revenue less grants and donations) increased from R 1.989 billion (2018/19) to R 2.219 billion (2019/20) representing an increase of 15% from the 2018/19 financial year. </a:t>
            </a:r>
            <a:endParaRPr lang="en-ZA" dirty="0" smtClean="0"/>
          </a:p>
          <a:p>
            <a:pPr algn="just"/>
            <a:r>
              <a:rPr lang="en-ZA" dirty="0" smtClean="0"/>
              <a:t>This </a:t>
            </a:r>
            <a:r>
              <a:rPr lang="en-ZA" dirty="0"/>
              <a:t>increase is primarily due to the increase in the interest charged on outstanding debtors balances, the impact of the increase in tariffs across the board and a credible billing system that is now able to record revenue and the impact of the new valuation roll which increased assessment rates across the jurisdiction of the municipality</a:t>
            </a:r>
          </a:p>
        </p:txBody>
      </p:sp>
    </p:spTree>
    <p:extLst>
      <p:ext uri="{BB962C8B-B14F-4D97-AF65-F5344CB8AC3E}">
        <p14:creationId xmlns:p14="http://schemas.microsoft.com/office/powerpoint/2010/main" val="2295343562"/>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12. ANALYSIS </a:t>
            </a:r>
            <a:r>
              <a:rPr lang="en-ZA" dirty="0"/>
              <a:t>OF </a:t>
            </a:r>
            <a:r>
              <a:rPr lang="en-ZA" dirty="0" smtClean="0"/>
              <a:t>REVENUE (cont..)</a:t>
            </a:r>
            <a:endParaRPr lang="en-ZA" dirty="0"/>
          </a:p>
        </p:txBody>
      </p:sp>
      <p:sp>
        <p:nvSpPr>
          <p:cNvPr id="3" name="Content Placeholder 2"/>
          <p:cNvSpPr>
            <a:spLocks noGrp="1"/>
          </p:cNvSpPr>
          <p:nvPr>
            <p:ph idx="1"/>
          </p:nvPr>
        </p:nvSpPr>
        <p:spPr>
          <a:xfrm>
            <a:off x="666220" y="762000"/>
            <a:ext cx="7976643" cy="5029201"/>
          </a:xfrm>
        </p:spPr>
        <p:txBody>
          <a:bodyPr>
            <a:noAutofit/>
          </a:bodyPr>
          <a:lstStyle/>
          <a:p>
            <a:pPr algn="just"/>
            <a:r>
              <a:rPr lang="en-ZA" sz="1200" dirty="0">
                <a:solidFill>
                  <a:schemeClr val="tx1"/>
                </a:solidFill>
              </a:rPr>
              <a:t>Revenues from investments saw an increase due to the disposal of poor performing assets while interest from outstanding debtors also increased due to the consumers inability to pay on time as a direct consequence of the depressed economic environment. Revenue from consumption (i.e. service charges) saw a positive growth of 12%. </a:t>
            </a:r>
            <a:endParaRPr lang="en-ZA" sz="1200" dirty="0" smtClean="0">
              <a:solidFill>
                <a:schemeClr val="tx1"/>
              </a:solidFill>
            </a:endParaRPr>
          </a:p>
          <a:p>
            <a:pPr algn="just"/>
            <a:r>
              <a:rPr lang="en-ZA" sz="1200" dirty="0" smtClean="0">
                <a:solidFill>
                  <a:schemeClr val="tx1"/>
                </a:solidFill>
              </a:rPr>
              <a:t>This </a:t>
            </a:r>
            <a:r>
              <a:rPr lang="en-ZA" sz="1200" dirty="0">
                <a:solidFill>
                  <a:schemeClr val="tx1"/>
                </a:solidFill>
              </a:rPr>
              <a:t>can be attributed to more accurate billing and the move to pre-paid consumptions. </a:t>
            </a:r>
            <a:endParaRPr lang="en-ZA" sz="1200" dirty="0" smtClean="0">
              <a:solidFill>
                <a:schemeClr val="tx1"/>
              </a:solidFill>
            </a:endParaRPr>
          </a:p>
          <a:p>
            <a:pPr algn="just"/>
            <a:r>
              <a:rPr lang="en-ZA" sz="1200" dirty="0" smtClean="0">
                <a:solidFill>
                  <a:schemeClr val="tx1"/>
                </a:solidFill>
              </a:rPr>
              <a:t>The </a:t>
            </a:r>
            <a:r>
              <a:rPr lang="en-ZA" sz="1200" dirty="0">
                <a:solidFill>
                  <a:schemeClr val="tx1"/>
                </a:solidFill>
              </a:rPr>
              <a:t>gross profit percentage of consumption revenue (electricity and water) remained at 27% consistent with the prior financial year. This indicates that the municipality is able to absorb the increases from the utilities for now. </a:t>
            </a:r>
            <a:endParaRPr lang="en-ZA" sz="1200" dirty="0" smtClean="0">
              <a:solidFill>
                <a:schemeClr val="tx1"/>
              </a:solidFill>
            </a:endParaRPr>
          </a:p>
          <a:p>
            <a:pPr algn="just"/>
            <a:r>
              <a:rPr lang="en-ZA" sz="1200" dirty="0">
                <a:solidFill>
                  <a:schemeClr val="tx1"/>
                </a:solidFill>
              </a:rPr>
              <a:t>However, uncertainty remains if Eskom continues implementing hefty increase in the short term. These hefty increases will provoke businesses and households to migrate to alternative energy sources such as solar panels that would further constrain the revenue sources of the municipality going forward.</a:t>
            </a:r>
          </a:p>
          <a:p>
            <a:pPr algn="just"/>
            <a:r>
              <a:rPr lang="en-ZA" sz="1200" dirty="0">
                <a:solidFill>
                  <a:schemeClr val="tx1"/>
                </a:solidFill>
              </a:rPr>
              <a:t>The main revenue sources that have influenced the level of accrued revenue were property rates, electricity, water, refuse removal and other income which accounted 50% total revenue in the 2019/20 financial year while at same time government grants accounted 50% of total revenue. This is consistent with the prior financial year.</a:t>
            </a:r>
          </a:p>
          <a:p>
            <a:pPr algn="just"/>
            <a:r>
              <a:rPr lang="en-ZA" sz="1200" dirty="0">
                <a:solidFill>
                  <a:schemeClr val="tx1"/>
                </a:solidFill>
              </a:rPr>
              <a:t>Reforms </a:t>
            </a:r>
          </a:p>
          <a:p>
            <a:pPr lvl="0">
              <a:buFont typeface="Wingdings" panose="05000000000000000000" pitchFamily="2" charset="2"/>
              <a:buChar char="ü"/>
            </a:pPr>
            <a:r>
              <a:rPr lang="en-ZA" sz="1200" dirty="0">
                <a:solidFill>
                  <a:schemeClr val="tx1"/>
                </a:solidFill>
              </a:rPr>
              <a:t>To address the socio economic challenges, a robust communication and consultative strategy was developed and implemented in the financial year where the complaints of the township (</a:t>
            </a:r>
            <a:r>
              <a:rPr lang="en-ZA" sz="1200" dirty="0" err="1">
                <a:solidFill>
                  <a:schemeClr val="tx1"/>
                </a:solidFill>
              </a:rPr>
              <a:t>Mankweng</a:t>
            </a:r>
            <a:r>
              <a:rPr lang="en-ZA" sz="1200" dirty="0">
                <a:solidFill>
                  <a:schemeClr val="tx1"/>
                </a:solidFill>
              </a:rPr>
              <a:t> community) are being addressed in accordance with our policies and to correct any identified deficiencies to ensure revenue collection. This project is expected to be finalised during the second half of the subsequent financial year. </a:t>
            </a:r>
          </a:p>
          <a:p>
            <a:pPr lvl="0">
              <a:buFont typeface="Wingdings" panose="05000000000000000000" pitchFamily="2" charset="2"/>
              <a:buChar char="ü"/>
            </a:pPr>
            <a:r>
              <a:rPr lang="en-ZA" sz="1200" dirty="0">
                <a:solidFill>
                  <a:schemeClr val="tx1"/>
                </a:solidFill>
              </a:rPr>
              <a:t>The successful migration into the new financial system </a:t>
            </a:r>
            <a:r>
              <a:rPr lang="en-ZA" sz="1200" dirty="0" err="1">
                <a:solidFill>
                  <a:schemeClr val="tx1"/>
                </a:solidFill>
              </a:rPr>
              <a:t>Munsoft</a:t>
            </a:r>
            <a:r>
              <a:rPr lang="en-ZA" sz="1200" dirty="0">
                <a:solidFill>
                  <a:schemeClr val="tx1"/>
                </a:solidFill>
              </a:rPr>
              <a:t> created a seamless </a:t>
            </a:r>
            <a:r>
              <a:rPr lang="en-ZA" sz="1200" dirty="0" err="1">
                <a:solidFill>
                  <a:schemeClr val="tx1"/>
                </a:solidFill>
              </a:rPr>
              <a:t>intergration</a:t>
            </a:r>
            <a:r>
              <a:rPr lang="en-ZA" sz="1200" dirty="0">
                <a:solidFill>
                  <a:schemeClr val="tx1"/>
                </a:solidFill>
              </a:rPr>
              <a:t> between the credit control software and the new system. This ensured real time update of accounts and enabled cut offs on a daily basis to enhance cash flows.</a:t>
            </a:r>
          </a:p>
          <a:p>
            <a:pPr>
              <a:buFont typeface="Wingdings" panose="05000000000000000000" pitchFamily="2" charset="2"/>
              <a:buChar char="ü"/>
            </a:pPr>
            <a:r>
              <a:rPr lang="en-ZA" sz="1200" dirty="0">
                <a:solidFill>
                  <a:schemeClr val="tx1"/>
                </a:solidFill>
              </a:rPr>
              <a:t>The revenue protection unit is at Implementation stage and is considered the main driver in our revenue enhancement strategy. The use of technology such as identification of unrealistic non buying/low buying customers, meter tempering and arrear collection through smart technology are some of the strategies that already in progress to increase cash flow </a:t>
            </a:r>
            <a:r>
              <a:rPr lang="en-ZA" sz="1200" dirty="0" smtClean="0">
                <a:solidFill>
                  <a:schemeClr val="tx1"/>
                </a:solidFill>
              </a:rPr>
              <a:t>revenues</a:t>
            </a:r>
            <a:endParaRPr lang="en-ZA" sz="1200" dirty="0">
              <a:solidFill>
                <a:schemeClr val="tx1"/>
              </a:solidFill>
            </a:endParaRPr>
          </a:p>
        </p:txBody>
      </p:sp>
    </p:spTree>
    <p:extLst>
      <p:ext uri="{BB962C8B-B14F-4D97-AF65-F5344CB8AC3E}">
        <p14:creationId xmlns:p14="http://schemas.microsoft.com/office/powerpoint/2010/main" val="3557209326"/>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12. Total </a:t>
            </a:r>
            <a:r>
              <a:rPr lang="en-ZA" dirty="0" smtClean="0"/>
              <a:t>revenue for 2019/20</a:t>
            </a:r>
            <a:endParaRPr lang="en-ZA" dirty="0"/>
          </a:p>
        </p:txBody>
      </p:sp>
      <p:sp>
        <p:nvSpPr>
          <p:cNvPr id="3" name="Content Placeholder 2"/>
          <p:cNvSpPr>
            <a:spLocks noGrp="1"/>
          </p:cNvSpPr>
          <p:nvPr>
            <p:ph idx="1"/>
          </p:nvPr>
        </p:nvSpPr>
        <p:spPr/>
        <p:txBody>
          <a:bodyPr/>
          <a:lstStyle/>
          <a:p>
            <a:endParaRPr lang="en-ZA"/>
          </a:p>
        </p:txBody>
      </p:sp>
      <p:sp>
        <p:nvSpPr>
          <p:cNvPr id="4" name="Rectangle 2"/>
          <p:cNvSpPr>
            <a:spLocks noChangeArrowheads="1"/>
          </p:cNvSpPr>
          <p:nvPr/>
        </p:nvSpPr>
        <p:spPr bwMode="auto">
          <a:xfrm>
            <a:off x="958206" y="0"/>
            <a:ext cx="1131659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5" name="Chart 4">
            <a:extLst>
              <a:ext uri="{FF2B5EF4-FFF2-40B4-BE49-F238E27FC236}">
                <a16:creationId xmlns:a16="http://schemas.microsoft.com/office/drawing/2014/main" id="{522914EA-C870-4399-A714-FBCFFC067B7D}"/>
              </a:ext>
            </a:extLst>
          </p:cNvPr>
          <p:cNvGraphicFramePr/>
          <p:nvPr>
            <p:extLst>
              <p:ext uri="{D42A27DB-BD31-4B8C-83A1-F6EECF244321}">
                <p14:modId xmlns:p14="http://schemas.microsoft.com/office/powerpoint/2010/main" val="59416266"/>
              </p:ext>
            </p:extLst>
          </p:nvPr>
        </p:nvGraphicFramePr>
        <p:xfrm>
          <a:off x="666220" y="1066800"/>
          <a:ext cx="786818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958206" y="3476625"/>
            <a:ext cx="1131659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2967924948"/>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220" y="85724"/>
            <a:ext cx="7633742" cy="447676"/>
          </a:xfrm>
        </p:spPr>
        <p:txBody>
          <a:bodyPr>
            <a:normAutofit fontScale="90000"/>
          </a:bodyPr>
          <a:lstStyle/>
          <a:p>
            <a:r>
              <a:rPr lang="en-ZA" sz="2800" dirty="0" smtClean="0"/>
              <a:t>13. Financial </a:t>
            </a:r>
            <a:r>
              <a:rPr lang="en-ZA" sz="2800" dirty="0" smtClean="0"/>
              <a:t>position 2019/20</a:t>
            </a:r>
            <a:endParaRPr lang="en-ZA" sz="28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6220" y="533400"/>
            <a:ext cx="7868180" cy="6096000"/>
          </a:xfrm>
          <a:prstGeom prst="rect">
            <a:avLst/>
          </a:prstGeom>
          <a:noFill/>
          <a:ln>
            <a:noFill/>
          </a:ln>
        </p:spPr>
      </p:pic>
    </p:spTree>
    <p:extLst>
      <p:ext uri="{BB962C8B-B14F-4D97-AF65-F5344CB8AC3E}">
        <p14:creationId xmlns:p14="http://schemas.microsoft.com/office/powerpoint/2010/main" val="802979630"/>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ZA" altLang="en-US" dirty="0" smtClean="0"/>
              <a:t>Overview of the presentation</a:t>
            </a:r>
            <a:endParaRPr lang="en-ZA" altLang="en-US" dirty="0" smtClean="0"/>
          </a:p>
        </p:txBody>
      </p:sp>
      <p:sp>
        <p:nvSpPr>
          <p:cNvPr id="5123" name="Content Placeholder 2"/>
          <p:cNvSpPr>
            <a:spLocks noGrp="1"/>
          </p:cNvSpPr>
          <p:nvPr>
            <p:ph idx="1"/>
          </p:nvPr>
        </p:nvSpPr>
        <p:spPr>
          <a:xfrm>
            <a:off x="762000" y="762000"/>
            <a:ext cx="7772400" cy="5943600"/>
          </a:xfrm>
        </p:spPr>
        <p:txBody>
          <a:bodyPr>
            <a:normAutofit/>
          </a:bodyPr>
          <a:lstStyle/>
          <a:p>
            <a:pPr marL="0" indent="0">
              <a:lnSpc>
                <a:spcPct val="150000"/>
              </a:lnSpc>
              <a:buNone/>
            </a:pPr>
            <a:r>
              <a:rPr lang="en-ZA" altLang="en-US" sz="1800" b="1" dirty="0" smtClean="0">
                <a:solidFill>
                  <a:schemeClr val="tx1"/>
                </a:solidFill>
                <a:latin typeface="Arial" panose="020B0604020202020204" pitchFamily="34" charset="0"/>
                <a:cs typeface="Arial" panose="020B0604020202020204" pitchFamily="34" charset="0"/>
              </a:rPr>
              <a:t>10 - 21. </a:t>
            </a:r>
            <a:r>
              <a:rPr lang="en-ZA" altLang="en-US" sz="1800" b="1" dirty="0" smtClean="0">
                <a:solidFill>
                  <a:schemeClr val="tx1"/>
                </a:solidFill>
                <a:latin typeface="Arial" panose="020B0604020202020204" pitchFamily="34" charset="0"/>
                <a:cs typeface="Arial" panose="020B0604020202020204" pitchFamily="34" charset="0"/>
              </a:rPr>
              <a:t>Audited Financial Statements and Financial Performance against Original and Revised Budget for </a:t>
            </a:r>
            <a:r>
              <a:rPr lang="en-ZA" altLang="en-US" sz="1800" b="1" dirty="0" smtClean="0">
                <a:solidFill>
                  <a:schemeClr val="tx1"/>
                </a:solidFill>
                <a:latin typeface="Arial" panose="020B0604020202020204" pitchFamily="34" charset="0"/>
                <a:cs typeface="Arial" panose="020B0604020202020204" pitchFamily="34" charset="0"/>
              </a:rPr>
              <a:t>2019/20.</a:t>
            </a:r>
            <a:endParaRPr lang="en-ZA" altLang="en-US" sz="1800" b="1" dirty="0" smtClean="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altLang="en-US" sz="1800" b="1" dirty="0" smtClean="0">
                <a:solidFill>
                  <a:schemeClr val="tx1"/>
                </a:solidFill>
                <a:latin typeface="Arial" panose="020B0604020202020204" pitchFamily="34" charset="0"/>
                <a:cs typeface="Arial" panose="020B0604020202020204" pitchFamily="34" charset="0"/>
              </a:rPr>
              <a:t>22. </a:t>
            </a:r>
            <a:r>
              <a:rPr lang="en-US" altLang="en-US" sz="1800" b="1" dirty="0" smtClean="0">
                <a:solidFill>
                  <a:schemeClr val="tx1"/>
                </a:solidFill>
                <a:latin typeface="Arial" panose="020B0604020202020204" pitchFamily="34" charset="0"/>
                <a:cs typeface="Arial" panose="020B0604020202020204" pitchFamily="34" charset="0"/>
              </a:rPr>
              <a:t>Performance against IDP and SDBIP targets for </a:t>
            </a:r>
            <a:r>
              <a:rPr lang="en-US" altLang="en-US" sz="1800" b="1" dirty="0" smtClean="0">
                <a:solidFill>
                  <a:schemeClr val="tx1"/>
                </a:solidFill>
                <a:latin typeface="Arial" panose="020B0604020202020204" pitchFamily="34" charset="0"/>
                <a:cs typeface="Arial" panose="020B0604020202020204" pitchFamily="34" charset="0"/>
              </a:rPr>
              <a:t>2019/20 </a:t>
            </a:r>
            <a:r>
              <a:rPr lang="en-US" altLang="en-US" sz="1800" b="1" dirty="0" smtClean="0">
                <a:solidFill>
                  <a:schemeClr val="tx1"/>
                </a:solidFill>
                <a:latin typeface="Arial" panose="020B0604020202020204" pitchFamily="34" charset="0"/>
                <a:cs typeface="Arial" panose="020B0604020202020204" pitchFamily="34" charset="0"/>
              </a:rPr>
              <a:t>financial year (original and revised/adjusted targets). </a:t>
            </a:r>
          </a:p>
          <a:p>
            <a:pPr marL="0" indent="0">
              <a:lnSpc>
                <a:spcPct val="150000"/>
              </a:lnSpc>
              <a:buNone/>
            </a:pPr>
            <a:r>
              <a:rPr lang="en-US" altLang="en-US" sz="1800" b="1" dirty="0" smtClean="0">
                <a:solidFill>
                  <a:schemeClr val="tx1"/>
                </a:solidFill>
                <a:latin typeface="Arial" panose="020B0604020202020204" pitchFamily="34" charset="0"/>
                <a:cs typeface="Arial" panose="020B0604020202020204" pitchFamily="34" charset="0"/>
              </a:rPr>
              <a:t>23. </a:t>
            </a:r>
            <a:r>
              <a:rPr lang="en-US" altLang="en-US" sz="1800" b="1" dirty="0" smtClean="0">
                <a:solidFill>
                  <a:schemeClr val="tx1"/>
                </a:solidFill>
                <a:latin typeface="Arial" panose="020B0604020202020204" pitchFamily="34" charset="0"/>
                <a:cs typeface="Arial" panose="020B0604020202020204" pitchFamily="34" charset="0"/>
              </a:rPr>
              <a:t>Challenges faced by the municipality in providing services</a:t>
            </a:r>
          </a:p>
          <a:p>
            <a:pPr marL="0" indent="0">
              <a:lnSpc>
                <a:spcPct val="150000"/>
              </a:lnSpc>
              <a:buNone/>
            </a:pPr>
            <a:r>
              <a:rPr lang="en-US" altLang="en-US" sz="1800" b="1" dirty="0" smtClean="0">
                <a:solidFill>
                  <a:schemeClr val="tx1"/>
                </a:solidFill>
                <a:latin typeface="Arial" panose="020B0604020202020204" pitchFamily="34" charset="0"/>
                <a:cs typeface="Arial" panose="020B0604020202020204" pitchFamily="34" charset="0"/>
              </a:rPr>
              <a:t>24. Measures taken to improve performance challenges in the 2019/20</a:t>
            </a:r>
            <a:endParaRPr lang="en-US" altLang="en-US" sz="1800" b="1" dirty="0" smtClean="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altLang="en-US" sz="1800" b="1" dirty="0" smtClean="0">
                <a:solidFill>
                  <a:schemeClr val="tx1"/>
                </a:solidFill>
                <a:latin typeface="Arial" panose="020B0604020202020204" pitchFamily="34" charset="0"/>
                <a:cs typeface="Arial" panose="020B0604020202020204" pitchFamily="34" charset="0"/>
              </a:rPr>
              <a:t>25. </a:t>
            </a:r>
            <a:r>
              <a:rPr lang="en-US" altLang="en-US" sz="1800" b="1" dirty="0" smtClean="0">
                <a:solidFill>
                  <a:schemeClr val="tx1"/>
                </a:solidFill>
                <a:latin typeface="Arial" panose="020B0604020202020204" pitchFamily="34" charset="0"/>
                <a:cs typeface="Arial" panose="020B0604020202020204" pitchFamily="34" charset="0"/>
              </a:rPr>
              <a:t>Auditor General’s report – </a:t>
            </a:r>
            <a:r>
              <a:rPr lang="en-US" altLang="en-US" sz="1800" b="1" dirty="0" smtClean="0">
                <a:solidFill>
                  <a:schemeClr val="tx1"/>
                </a:solidFill>
                <a:latin typeface="Arial" panose="020B0604020202020204" pitchFamily="34" charset="0"/>
                <a:cs typeface="Arial" panose="020B0604020202020204" pitchFamily="34" charset="0"/>
              </a:rPr>
              <a:t>2019/20 </a:t>
            </a:r>
            <a:r>
              <a:rPr lang="en-US" altLang="en-US" sz="1800" b="1" dirty="0" smtClean="0">
                <a:solidFill>
                  <a:schemeClr val="tx1"/>
                </a:solidFill>
                <a:latin typeface="Arial" panose="020B0604020202020204" pitchFamily="34" charset="0"/>
                <a:cs typeface="Arial" panose="020B0604020202020204" pitchFamily="34" charset="0"/>
              </a:rPr>
              <a:t>financial year and audit opinion</a:t>
            </a:r>
            <a:r>
              <a:rPr lang="en-US" altLang="en-US" sz="1800" b="1" dirty="0" smtClean="0">
                <a:solidFill>
                  <a:schemeClr val="tx1"/>
                </a:solidFill>
                <a:latin typeface="Arial" panose="020B0604020202020204" pitchFamily="34" charset="0"/>
                <a:cs typeface="Arial" panose="020B0604020202020204" pitchFamily="34" charset="0"/>
              </a:rPr>
              <a:t>.</a:t>
            </a:r>
          </a:p>
          <a:p>
            <a:pPr marL="0" indent="0">
              <a:lnSpc>
                <a:spcPct val="150000"/>
              </a:lnSpc>
              <a:buNone/>
            </a:pPr>
            <a:r>
              <a:rPr lang="en-US" altLang="en-US" sz="1800" b="1" dirty="0" smtClean="0">
                <a:solidFill>
                  <a:schemeClr val="tx1"/>
                </a:solidFill>
                <a:latin typeface="Arial" panose="020B0604020202020204" pitchFamily="34" charset="0"/>
                <a:cs typeface="Arial" panose="020B0604020202020204" pitchFamily="34" charset="0"/>
              </a:rPr>
              <a:t>26. PHA Annual Report</a:t>
            </a:r>
            <a:endParaRPr lang="en-ZA" altLang="en-US" sz="1800" dirty="0" smtClean="0">
              <a:solidFill>
                <a:schemeClr val="tx1"/>
              </a:solidFill>
              <a:latin typeface="Arial" panose="020B0604020202020204" pitchFamily="34" charset="0"/>
              <a:cs typeface="Arial" panose="020B0604020202020204" pitchFamily="34" charset="0"/>
            </a:endParaRPr>
          </a:p>
          <a:p>
            <a:pPr>
              <a:buFontTx/>
              <a:buNone/>
            </a:pPr>
            <a:endParaRPr lang="en-ZA" altLang="en-US" sz="2000" dirty="0" smtClean="0">
              <a:latin typeface="Arial" panose="020B0604020202020204" pitchFamily="34" charset="0"/>
              <a:cs typeface="Arial" panose="020B0604020202020204" pitchFamily="34" charset="0"/>
            </a:endParaRPr>
          </a:p>
          <a:p>
            <a:pPr>
              <a:buFontTx/>
              <a:buNone/>
            </a:pPr>
            <a:endParaRPr lang="en-ZA" altLang="en-US" dirty="0" smtClean="0"/>
          </a:p>
          <a:p>
            <a:pPr>
              <a:buFontTx/>
              <a:buNone/>
            </a:pPr>
            <a:endParaRPr lang="en-ZA" altLang="en-US" dirty="0" smtClean="0"/>
          </a:p>
        </p:txBody>
      </p:sp>
    </p:spTree>
    <p:extLst>
      <p:ext uri="{BB962C8B-B14F-4D97-AF65-F5344CB8AC3E}">
        <p14:creationId xmlns:p14="http://schemas.microsoft.com/office/powerpoint/2010/main" val="1346485409"/>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14. Liquidity </a:t>
            </a:r>
            <a:r>
              <a:rPr lang="en-ZA" dirty="0" smtClean="0"/>
              <a:t>management</a:t>
            </a:r>
            <a:endParaRPr lang="en-ZA" dirty="0"/>
          </a:p>
        </p:txBody>
      </p:sp>
      <p:sp>
        <p:nvSpPr>
          <p:cNvPr id="3" name="Content Placeholder 2"/>
          <p:cNvSpPr>
            <a:spLocks noGrp="1"/>
          </p:cNvSpPr>
          <p:nvPr>
            <p:ph idx="1"/>
          </p:nvPr>
        </p:nvSpPr>
        <p:spPr/>
        <p:txBody>
          <a:bodyPr/>
          <a:lstStyle/>
          <a:p>
            <a:pPr algn="just"/>
            <a:r>
              <a:rPr lang="en-US" dirty="0"/>
              <a:t>The municipality recorded a ratio of 0.90 [current assets/current liabilities] compared to 0.89 of the previous year. The reason for the low ratio is that a significant amount of debtors was considered as impaired while the creditors balance at year end increased.</a:t>
            </a:r>
            <a:endParaRPr lang="en-ZA" dirty="0"/>
          </a:p>
          <a:p>
            <a:pPr algn="just"/>
            <a:r>
              <a:rPr lang="en-ZA" dirty="0"/>
              <a:t>However, this ratio is adjusted upwards to 1.38 when considering a detailed cash analysis </a:t>
            </a:r>
          </a:p>
        </p:txBody>
      </p:sp>
    </p:spTree>
    <p:extLst>
      <p:ext uri="{BB962C8B-B14F-4D97-AF65-F5344CB8AC3E}">
        <p14:creationId xmlns:p14="http://schemas.microsoft.com/office/powerpoint/2010/main" val="1974237709"/>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smtClean="0"/>
              <a:t>15. </a:t>
            </a:r>
            <a:r>
              <a:rPr lang="en-ZA" sz="2400" b="1" dirty="0" smtClean="0"/>
              <a:t>Analysis </a:t>
            </a:r>
            <a:r>
              <a:rPr lang="en-ZA" sz="2400" b="1" dirty="0"/>
              <a:t>of trade and accounts receivable component of financial position</a:t>
            </a:r>
            <a:r>
              <a:rPr lang="en-ZA" sz="2800" dirty="0"/>
              <a:t/>
            </a:r>
            <a:br>
              <a:rPr lang="en-ZA" sz="2800" dirty="0"/>
            </a:br>
            <a:endParaRPr lang="en-ZA" sz="2800" dirty="0"/>
          </a:p>
        </p:txBody>
      </p:sp>
      <p:sp>
        <p:nvSpPr>
          <p:cNvPr id="3" name="Content Placeholder 2"/>
          <p:cNvSpPr>
            <a:spLocks noGrp="1"/>
          </p:cNvSpPr>
          <p:nvPr>
            <p:ph idx="1"/>
          </p:nvPr>
        </p:nvSpPr>
        <p:spPr/>
        <p:txBody>
          <a:bodyPr>
            <a:normAutofit lnSpcReduction="10000"/>
          </a:bodyPr>
          <a:lstStyle/>
          <a:p>
            <a:pPr algn="just"/>
            <a:r>
              <a:rPr lang="en-ZA" dirty="0"/>
              <a:t>Total debt book increased by R94million in 2019/20 financial year. 90% of the increase is attributable to receivables from property rates which is due to supplementary valuation rolls and the delay on payment by the customers. The delay on payment of bills is further compounded by the negative effects of the National Lockdown and the </a:t>
            </a:r>
            <a:r>
              <a:rPr lang="en-ZA" dirty="0" err="1"/>
              <a:t>Mankweng</a:t>
            </a:r>
            <a:r>
              <a:rPr lang="en-ZA" dirty="0"/>
              <a:t> debtor book.</a:t>
            </a:r>
          </a:p>
          <a:p>
            <a:endParaRPr lang="en-ZA" dirty="0"/>
          </a:p>
        </p:txBody>
      </p:sp>
    </p:spTree>
    <p:extLst>
      <p:ext uri="{BB962C8B-B14F-4D97-AF65-F5344CB8AC3E}">
        <p14:creationId xmlns:p14="http://schemas.microsoft.com/office/powerpoint/2010/main" val="2595866385"/>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80974"/>
            <a:ext cx="7537962" cy="895004"/>
          </a:xfrm>
        </p:spPr>
        <p:txBody>
          <a:bodyPr>
            <a:noAutofit/>
          </a:bodyPr>
          <a:lstStyle/>
          <a:p>
            <a:r>
              <a:rPr lang="en-ZA" sz="2800" dirty="0" smtClean="0"/>
              <a:t>16. ANALYSIS </a:t>
            </a:r>
            <a:r>
              <a:rPr lang="en-ZA" sz="2800" dirty="0"/>
              <a:t>OPERATING EXPENDITURE COMPONENT OF FINANCIAL STATEMENT </a:t>
            </a:r>
          </a:p>
        </p:txBody>
      </p:sp>
      <p:sp>
        <p:nvSpPr>
          <p:cNvPr id="3" name="Content Placeholder 2"/>
          <p:cNvSpPr>
            <a:spLocks noGrp="1"/>
          </p:cNvSpPr>
          <p:nvPr>
            <p:ph idx="1"/>
          </p:nvPr>
        </p:nvSpPr>
        <p:spPr>
          <a:xfrm>
            <a:off x="666220" y="1447799"/>
            <a:ext cx="8020580" cy="4867623"/>
          </a:xfrm>
        </p:spPr>
        <p:txBody>
          <a:bodyPr/>
          <a:lstStyle/>
          <a:p>
            <a:endParaRPr lang="en-ZA" dirty="0"/>
          </a:p>
        </p:txBody>
      </p:sp>
      <p:sp>
        <p:nvSpPr>
          <p:cNvPr id="4" name="Rectangle 2"/>
          <p:cNvSpPr>
            <a:spLocks noChangeArrowheads="1"/>
          </p:cNvSpPr>
          <p:nvPr/>
        </p:nvSpPr>
        <p:spPr bwMode="auto">
          <a:xfrm>
            <a:off x="304800" y="95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pic>
        <p:nvPicPr>
          <p:cNvPr id="4097"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220" y="1447800"/>
            <a:ext cx="7938542" cy="4724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04800" y="2895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1944568264"/>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17. Grants </a:t>
            </a:r>
            <a:r>
              <a:rPr lang="en-ZA" dirty="0" smtClean="0"/>
              <a:t>performance</a:t>
            </a:r>
            <a:endParaRPr lang="en-ZA"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6220" y="980728"/>
            <a:ext cx="7791980" cy="5267672"/>
          </a:xfrm>
          <a:prstGeom prst="rect">
            <a:avLst/>
          </a:prstGeom>
          <a:noFill/>
          <a:ln>
            <a:noFill/>
          </a:ln>
        </p:spPr>
      </p:pic>
    </p:spTree>
    <p:extLst>
      <p:ext uri="{BB962C8B-B14F-4D97-AF65-F5344CB8AC3E}">
        <p14:creationId xmlns:p14="http://schemas.microsoft.com/office/powerpoint/2010/main" val="1129402702"/>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18. Repairs </a:t>
            </a:r>
            <a:r>
              <a:rPr lang="en-ZA" dirty="0" smtClean="0"/>
              <a:t>and maintenance</a:t>
            </a:r>
            <a:endParaRPr lang="en-ZA" dirty="0"/>
          </a:p>
        </p:txBody>
      </p:sp>
      <p:sp>
        <p:nvSpPr>
          <p:cNvPr id="3" name="Content Placeholder 2"/>
          <p:cNvSpPr>
            <a:spLocks noGrp="1"/>
          </p:cNvSpPr>
          <p:nvPr>
            <p:ph idx="1"/>
          </p:nvPr>
        </p:nvSpPr>
        <p:spPr>
          <a:xfrm>
            <a:off x="666220" y="1219200"/>
            <a:ext cx="7976643" cy="4885077"/>
          </a:xfrm>
        </p:spPr>
        <p:txBody>
          <a:bodyPr/>
          <a:lstStyle/>
          <a:p>
            <a:endParaRPr lang="en-ZA"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pic>
        <p:nvPicPr>
          <p:cNvPr id="5121"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264285"/>
            <a:ext cx="8382000" cy="277431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1009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3900459869"/>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19</a:t>
            </a:r>
            <a:r>
              <a:rPr lang="en-ZA" dirty="0" smtClean="0"/>
              <a:t>. Cash </a:t>
            </a:r>
            <a:r>
              <a:rPr lang="en-ZA" dirty="0" smtClean="0"/>
              <a:t>flow management</a:t>
            </a:r>
            <a:endParaRPr lang="en-ZA"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6220" y="980728"/>
            <a:ext cx="7791980" cy="5343872"/>
          </a:xfrm>
          <a:prstGeom prst="rect">
            <a:avLst/>
          </a:prstGeom>
          <a:noFill/>
          <a:ln>
            <a:noFill/>
          </a:ln>
        </p:spPr>
      </p:pic>
    </p:spTree>
    <p:extLst>
      <p:ext uri="{BB962C8B-B14F-4D97-AF65-F5344CB8AC3E}">
        <p14:creationId xmlns:p14="http://schemas.microsoft.com/office/powerpoint/2010/main" val="3951703393"/>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20. Capital </a:t>
            </a:r>
            <a:r>
              <a:rPr lang="en-ZA" dirty="0" smtClean="0"/>
              <a:t>expenditure</a:t>
            </a:r>
            <a:endParaRPr lang="en-ZA"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6220" y="1219200"/>
            <a:ext cx="7868180" cy="4343400"/>
          </a:xfrm>
          <a:prstGeom prst="rect">
            <a:avLst/>
          </a:prstGeom>
          <a:noFill/>
          <a:ln>
            <a:noFill/>
          </a:ln>
        </p:spPr>
      </p:pic>
    </p:spTree>
    <p:extLst>
      <p:ext uri="{BB962C8B-B14F-4D97-AF65-F5344CB8AC3E}">
        <p14:creationId xmlns:p14="http://schemas.microsoft.com/office/powerpoint/2010/main" val="1740286699"/>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21. Capital </a:t>
            </a:r>
            <a:r>
              <a:rPr lang="en-ZA" dirty="0" smtClean="0"/>
              <a:t>expenditure (</a:t>
            </a:r>
            <a:r>
              <a:rPr lang="en-ZA" dirty="0" err="1" smtClean="0"/>
              <a:t>cont</a:t>
            </a:r>
            <a:r>
              <a:rPr lang="en-ZA" dirty="0" smtClean="0"/>
              <a:t>…)</a:t>
            </a:r>
            <a:endParaRPr lang="en-ZA" dirty="0"/>
          </a:p>
        </p:txBody>
      </p:sp>
      <p:sp>
        <p:nvSpPr>
          <p:cNvPr id="3" name="Content Placeholder 2"/>
          <p:cNvSpPr>
            <a:spLocks noGrp="1"/>
          </p:cNvSpPr>
          <p:nvPr>
            <p:ph idx="1"/>
          </p:nvPr>
        </p:nvSpPr>
        <p:spPr/>
        <p:txBody>
          <a:bodyPr/>
          <a:lstStyle/>
          <a:p>
            <a:endParaRPr lang="en-ZA"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pic>
        <p:nvPicPr>
          <p:cNvPr id="614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910" y="1295400"/>
            <a:ext cx="7868180" cy="364800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1809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567650641"/>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1714500"/>
            <a:ext cx="7772400" cy="4143375"/>
          </a:xfrm>
        </p:spPr>
        <p:txBody>
          <a:bodyPr/>
          <a:lstStyle/>
          <a:p>
            <a:pPr algn="just"/>
            <a:r>
              <a:rPr lang="en-US" altLang="en-US" sz="3200" b="1" dirty="0" smtClean="0">
                <a:solidFill>
                  <a:schemeClr val="tx1"/>
                </a:solidFill>
              </a:rPr>
              <a:t>22.Performance </a:t>
            </a:r>
            <a:r>
              <a:rPr lang="en-US" altLang="en-US" sz="3200" b="1" dirty="0" smtClean="0">
                <a:solidFill>
                  <a:schemeClr val="tx1"/>
                </a:solidFill>
              </a:rPr>
              <a:t>against IDP and SDBIP targets for 2019/20 financial year (original and revised/adjusted targets) high level overview. </a:t>
            </a:r>
            <a:r>
              <a:rPr lang="en-ZA" altLang="en-US" dirty="0" smtClean="0">
                <a:solidFill>
                  <a:srgbClr val="FFFF99"/>
                </a:solidFill>
              </a:rPr>
              <a:t/>
            </a:r>
            <a:br>
              <a:rPr lang="en-ZA" altLang="en-US" dirty="0" smtClean="0">
                <a:solidFill>
                  <a:srgbClr val="FFFF99"/>
                </a:solidFill>
              </a:rPr>
            </a:br>
            <a:endParaRPr lang="en-ZA" altLang="en-US" dirty="0" smtClean="0"/>
          </a:p>
        </p:txBody>
      </p:sp>
    </p:spTree>
    <p:extLst>
      <p:ext uri="{BB962C8B-B14F-4D97-AF65-F5344CB8AC3E}">
        <p14:creationId xmlns:p14="http://schemas.microsoft.com/office/powerpoint/2010/main" val="945977832"/>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22. Summary </a:t>
            </a:r>
            <a:r>
              <a:rPr lang="en-ZA" dirty="0" smtClean="0"/>
              <a:t>of </a:t>
            </a:r>
            <a:r>
              <a:rPr lang="en-ZA" dirty="0" err="1" smtClean="0"/>
              <a:t>kpas</a:t>
            </a:r>
            <a:r>
              <a:rPr lang="en-ZA" dirty="0" smtClean="0"/>
              <a:t> performance</a:t>
            </a:r>
            <a:endParaRPr lang="en-ZA" dirty="0"/>
          </a:p>
        </p:txBody>
      </p:sp>
      <p:sp>
        <p:nvSpPr>
          <p:cNvPr id="3" name="Slide Number Placeholder 2"/>
          <p:cNvSpPr>
            <a:spLocks noGrp="1"/>
          </p:cNvSpPr>
          <p:nvPr>
            <p:ph type="sldNum" sz="quarter" idx="12"/>
          </p:nvPr>
        </p:nvSpPr>
        <p:spPr/>
        <p:txBody>
          <a:bodyPr/>
          <a:lstStyle/>
          <a:p>
            <a:pPr>
              <a:defRPr/>
            </a:pPr>
            <a:fld id="{B9055F8A-3AE5-4AB0-8885-957936E028D7}" type="slidenum">
              <a:rPr lang="en-ZA" smtClean="0"/>
              <a:pPr>
                <a:defRPr/>
              </a:pPr>
              <a:t>39</a:t>
            </a:fld>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2723304082"/>
              </p:ext>
            </p:extLst>
          </p:nvPr>
        </p:nvGraphicFramePr>
        <p:xfrm>
          <a:off x="666751" y="1600198"/>
          <a:ext cx="7905749" cy="4156172"/>
        </p:xfrm>
        <a:graphic>
          <a:graphicData uri="http://schemas.openxmlformats.org/drawingml/2006/table">
            <a:tbl>
              <a:tblPr firstRow="1" firstCol="1" bandRow="1">
                <a:tableStyleId>{793D81CF-94F2-401A-BA57-92F5A7B2D0C5}</a:tableStyleId>
              </a:tblPr>
              <a:tblGrid>
                <a:gridCol w="466708">
                  <a:extLst>
                    <a:ext uri="{9D8B030D-6E8A-4147-A177-3AD203B41FA5}">
                      <a16:colId xmlns:a16="http://schemas.microsoft.com/office/drawing/2014/main" val="2203500299"/>
                    </a:ext>
                  </a:extLst>
                </a:gridCol>
                <a:gridCol w="1826101">
                  <a:extLst>
                    <a:ext uri="{9D8B030D-6E8A-4147-A177-3AD203B41FA5}">
                      <a16:colId xmlns:a16="http://schemas.microsoft.com/office/drawing/2014/main" val="4249894579"/>
                    </a:ext>
                  </a:extLst>
                </a:gridCol>
                <a:gridCol w="2189850">
                  <a:extLst>
                    <a:ext uri="{9D8B030D-6E8A-4147-A177-3AD203B41FA5}">
                      <a16:colId xmlns:a16="http://schemas.microsoft.com/office/drawing/2014/main" val="3650146458"/>
                    </a:ext>
                  </a:extLst>
                </a:gridCol>
                <a:gridCol w="1825535">
                  <a:extLst>
                    <a:ext uri="{9D8B030D-6E8A-4147-A177-3AD203B41FA5}">
                      <a16:colId xmlns:a16="http://schemas.microsoft.com/office/drawing/2014/main" val="1284956799"/>
                    </a:ext>
                  </a:extLst>
                </a:gridCol>
                <a:gridCol w="1597555">
                  <a:extLst>
                    <a:ext uri="{9D8B030D-6E8A-4147-A177-3AD203B41FA5}">
                      <a16:colId xmlns:a16="http://schemas.microsoft.com/office/drawing/2014/main" val="2354620804"/>
                    </a:ext>
                  </a:extLst>
                </a:gridCol>
              </a:tblGrid>
              <a:tr h="683578">
                <a:tc>
                  <a:txBody>
                    <a:bodyPr/>
                    <a:lstStyle/>
                    <a:p>
                      <a:pPr>
                        <a:lnSpc>
                          <a:spcPct val="115000"/>
                        </a:lnSpc>
                        <a:spcAft>
                          <a:spcPts val="1000"/>
                        </a:spcAft>
                      </a:pPr>
                      <a:r>
                        <a:rPr lang="en-ZA" sz="1400" dirty="0">
                          <a:effectLst/>
                        </a:rPr>
                        <a:t>No </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36" marR="61636" marT="0" marB="0"/>
                </a:tc>
                <a:tc>
                  <a:txBody>
                    <a:bodyPr/>
                    <a:lstStyle/>
                    <a:p>
                      <a:pPr>
                        <a:lnSpc>
                          <a:spcPct val="115000"/>
                        </a:lnSpc>
                        <a:spcAft>
                          <a:spcPts val="1000"/>
                        </a:spcAft>
                      </a:pPr>
                      <a:r>
                        <a:rPr lang="en-ZA" sz="1400" dirty="0">
                          <a:effectLst/>
                        </a:rPr>
                        <a:t>Key Performance Area</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36" marR="61636" marT="0" marB="0"/>
                </a:tc>
                <a:tc>
                  <a:txBody>
                    <a:bodyPr/>
                    <a:lstStyle/>
                    <a:p>
                      <a:pPr>
                        <a:lnSpc>
                          <a:spcPct val="115000"/>
                        </a:lnSpc>
                        <a:spcAft>
                          <a:spcPts val="1000"/>
                        </a:spcAft>
                      </a:pPr>
                      <a:r>
                        <a:rPr lang="en-ZA" sz="1400">
                          <a:effectLst/>
                        </a:rPr>
                        <a:t>Number of Planned Indicators </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36" marR="61636" marT="0" marB="0"/>
                </a:tc>
                <a:tc>
                  <a:txBody>
                    <a:bodyPr/>
                    <a:lstStyle/>
                    <a:p>
                      <a:pPr>
                        <a:lnSpc>
                          <a:spcPct val="115000"/>
                        </a:lnSpc>
                        <a:spcAft>
                          <a:spcPts val="1000"/>
                        </a:spcAft>
                      </a:pPr>
                      <a:r>
                        <a:rPr lang="en-ZA" sz="1400">
                          <a:effectLst/>
                        </a:rPr>
                        <a:t>Number of Indicators Achieved </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36" marR="61636" marT="0" marB="0"/>
                </a:tc>
                <a:tc>
                  <a:txBody>
                    <a:bodyPr/>
                    <a:lstStyle/>
                    <a:p>
                      <a:pPr>
                        <a:lnSpc>
                          <a:spcPct val="115000"/>
                        </a:lnSpc>
                        <a:spcAft>
                          <a:spcPts val="1000"/>
                        </a:spcAft>
                      </a:pPr>
                      <a:r>
                        <a:rPr lang="en-ZA" sz="1400">
                          <a:effectLst/>
                        </a:rPr>
                        <a:t>Number of Indicators Not Achieved</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36" marR="61636" marT="0" marB="0"/>
                </a:tc>
                <a:extLst>
                  <a:ext uri="{0D108BD9-81ED-4DB2-BD59-A6C34878D82A}">
                    <a16:rowId xmlns:a16="http://schemas.microsoft.com/office/drawing/2014/main" val="2567803261"/>
                  </a:ext>
                </a:extLst>
              </a:tr>
              <a:tr h="445232">
                <a:tc>
                  <a:txBody>
                    <a:bodyPr/>
                    <a:lstStyle/>
                    <a:p>
                      <a:pPr marL="228600">
                        <a:lnSpc>
                          <a:spcPct val="115000"/>
                        </a:lnSpc>
                        <a:spcAft>
                          <a:spcPts val="1000"/>
                        </a:spcAft>
                      </a:pPr>
                      <a:r>
                        <a:rPr lang="en-ZA" sz="1400">
                          <a:effectLst/>
                        </a:rPr>
                        <a:t>1</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36" marR="61636" marT="0" marB="0"/>
                </a:tc>
                <a:tc>
                  <a:txBody>
                    <a:bodyPr/>
                    <a:lstStyle/>
                    <a:p>
                      <a:pPr>
                        <a:lnSpc>
                          <a:spcPct val="115000"/>
                        </a:lnSpc>
                        <a:spcAft>
                          <a:spcPts val="1000"/>
                        </a:spcAft>
                      </a:pPr>
                      <a:r>
                        <a:rPr lang="en-ZA" sz="1400" dirty="0">
                          <a:effectLst/>
                        </a:rPr>
                        <a:t>Municipal Transformation and Institutional Development</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36" marR="61636" marT="0" marB="0"/>
                </a:tc>
                <a:tc>
                  <a:txBody>
                    <a:bodyPr/>
                    <a:lstStyle/>
                    <a:p>
                      <a:pPr algn="ctr">
                        <a:lnSpc>
                          <a:spcPct val="115000"/>
                        </a:lnSpc>
                        <a:spcAft>
                          <a:spcPts val="1000"/>
                        </a:spcAft>
                      </a:pPr>
                      <a:r>
                        <a:rPr lang="en-ZA" sz="1400" dirty="0">
                          <a:effectLst/>
                        </a:rPr>
                        <a:t>6</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36" marR="61636" marT="0" marB="0"/>
                </a:tc>
                <a:tc>
                  <a:txBody>
                    <a:bodyPr/>
                    <a:lstStyle/>
                    <a:p>
                      <a:pPr algn="ctr">
                        <a:lnSpc>
                          <a:spcPct val="115000"/>
                        </a:lnSpc>
                        <a:spcAft>
                          <a:spcPts val="1000"/>
                        </a:spcAft>
                      </a:pPr>
                      <a:r>
                        <a:rPr lang="en-ZA" sz="1400">
                          <a:effectLst/>
                        </a:rPr>
                        <a:t>3 (50%)</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36" marR="61636" marT="0" marB="0"/>
                </a:tc>
                <a:tc>
                  <a:txBody>
                    <a:bodyPr/>
                    <a:lstStyle/>
                    <a:p>
                      <a:pPr algn="ctr">
                        <a:lnSpc>
                          <a:spcPct val="115000"/>
                        </a:lnSpc>
                        <a:spcAft>
                          <a:spcPts val="1000"/>
                        </a:spcAft>
                      </a:pPr>
                      <a:r>
                        <a:rPr lang="en-ZA" sz="1400">
                          <a:effectLst/>
                        </a:rPr>
                        <a:t>3 (50%)</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36" marR="61636" marT="0" marB="0"/>
                </a:tc>
                <a:extLst>
                  <a:ext uri="{0D108BD9-81ED-4DB2-BD59-A6C34878D82A}">
                    <a16:rowId xmlns:a16="http://schemas.microsoft.com/office/drawing/2014/main" val="875355464"/>
                  </a:ext>
                </a:extLst>
              </a:tr>
              <a:tr h="407324">
                <a:tc>
                  <a:txBody>
                    <a:bodyPr/>
                    <a:lstStyle/>
                    <a:p>
                      <a:pPr marL="228600">
                        <a:lnSpc>
                          <a:spcPct val="115000"/>
                        </a:lnSpc>
                        <a:spcAft>
                          <a:spcPts val="1000"/>
                        </a:spcAft>
                      </a:pPr>
                      <a:r>
                        <a:rPr lang="en-ZA" sz="1400">
                          <a:effectLst/>
                        </a:rPr>
                        <a:t>2</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36" marR="61636" marT="0" marB="0"/>
                </a:tc>
                <a:tc>
                  <a:txBody>
                    <a:bodyPr/>
                    <a:lstStyle/>
                    <a:p>
                      <a:pPr>
                        <a:lnSpc>
                          <a:spcPct val="115000"/>
                        </a:lnSpc>
                        <a:spcAft>
                          <a:spcPts val="1000"/>
                        </a:spcAft>
                      </a:pPr>
                      <a:r>
                        <a:rPr lang="en-ZA" sz="1400">
                          <a:effectLst/>
                        </a:rPr>
                        <a:t>Basic Services Delivery</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36" marR="61636" marT="0" marB="0"/>
                </a:tc>
                <a:tc>
                  <a:txBody>
                    <a:bodyPr/>
                    <a:lstStyle/>
                    <a:p>
                      <a:pPr algn="ctr">
                        <a:lnSpc>
                          <a:spcPct val="115000"/>
                        </a:lnSpc>
                        <a:spcAft>
                          <a:spcPts val="1000"/>
                        </a:spcAft>
                      </a:pPr>
                      <a:r>
                        <a:rPr lang="en-ZA" sz="1400" dirty="0">
                          <a:effectLst/>
                        </a:rPr>
                        <a:t>16</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36" marR="61636" marT="0" marB="0"/>
                </a:tc>
                <a:tc>
                  <a:txBody>
                    <a:bodyPr/>
                    <a:lstStyle/>
                    <a:p>
                      <a:pPr algn="ctr">
                        <a:lnSpc>
                          <a:spcPct val="115000"/>
                        </a:lnSpc>
                        <a:spcAft>
                          <a:spcPts val="1000"/>
                        </a:spcAft>
                      </a:pPr>
                      <a:r>
                        <a:rPr lang="en-ZA" sz="1400">
                          <a:effectLst/>
                        </a:rPr>
                        <a:t>7 (43%)</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36" marR="61636" marT="0" marB="0"/>
                </a:tc>
                <a:tc>
                  <a:txBody>
                    <a:bodyPr/>
                    <a:lstStyle/>
                    <a:p>
                      <a:pPr algn="ctr">
                        <a:lnSpc>
                          <a:spcPct val="115000"/>
                        </a:lnSpc>
                        <a:spcAft>
                          <a:spcPts val="1000"/>
                        </a:spcAft>
                      </a:pPr>
                      <a:r>
                        <a:rPr lang="en-ZA" sz="1400">
                          <a:effectLst/>
                        </a:rPr>
                        <a:t>9 (57%)</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36" marR="61636" marT="0" marB="0"/>
                </a:tc>
                <a:extLst>
                  <a:ext uri="{0D108BD9-81ED-4DB2-BD59-A6C34878D82A}">
                    <a16:rowId xmlns:a16="http://schemas.microsoft.com/office/drawing/2014/main" val="3648087896"/>
                  </a:ext>
                </a:extLst>
              </a:tr>
              <a:tr h="428497">
                <a:tc>
                  <a:txBody>
                    <a:bodyPr/>
                    <a:lstStyle/>
                    <a:p>
                      <a:pPr marL="228600">
                        <a:lnSpc>
                          <a:spcPct val="115000"/>
                        </a:lnSpc>
                        <a:spcAft>
                          <a:spcPts val="1000"/>
                        </a:spcAft>
                      </a:pPr>
                      <a:r>
                        <a:rPr lang="en-ZA" sz="1400">
                          <a:effectLst/>
                        </a:rPr>
                        <a:t>3</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36" marR="61636" marT="0" marB="0"/>
                </a:tc>
                <a:tc>
                  <a:txBody>
                    <a:bodyPr/>
                    <a:lstStyle/>
                    <a:p>
                      <a:pPr>
                        <a:lnSpc>
                          <a:spcPct val="115000"/>
                        </a:lnSpc>
                        <a:spcAft>
                          <a:spcPts val="1000"/>
                        </a:spcAft>
                      </a:pPr>
                      <a:r>
                        <a:rPr lang="en-ZA" sz="1400">
                          <a:effectLst/>
                        </a:rPr>
                        <a:t>Local Economic Development </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36" marR="61636" marT="0" marB="0"/>
                </a:tc>
                <a:tc>
                  <a:txBody>
                    <a:bodyPr/>
                    <a:lstStyle/>
                    <a:p>
                      <a:pPr algn="ctr">
                        <a:lnSpc>
                          <a:spcPct val="115000"/>
                        </a:lnSpc>
                        <a:spcAft>
                          <a:spcPts val="1000"/>
                        </a:spcAft>
                      </a:pPr>
                      <a:r>
                        <a:rPr lang="en-ZA" sz="1400" dirty="0">
                          <a:effectLst/>
                        </a:rPr>
                        <a:t>6</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36" marR="61636" marT="0" marB="0"/>
                </a:tc>
                <a:tc>
                  <a:txBody>
                    <a:bodyPr/>
                    <a:lstStyle/>
                    <a:p>
                      <a:pPr algn="ctr">
                        <a:lnSpc>
                          <a:spcPct val="115000"/>
                        </a:lnSpc>
                        <a:spcAft>
                          <a:spcPts val="1000"/>
                        </a:spcAft>
                      </a:pPr>
                      <a:r>
                        <a:rPr lang="en-ZA" sz="1400" dirty="0">
                          <a:effectLst/>
                        </a:rPr>
                        <a:t>1 (17%)</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36" marR="61636" marT="0" marB="0"/>
                </a:tc>
                <a:tc>
                  <a:txBody>
                    <a:bodyPr/>
                    <a:lstStyle/>
                    <a:p>
                      <a:pPr algn="ctr">
                        <a:lnSpc>
                          <a:spcPct val="115000"/>
                        </a:lnSpc>
                        <a:spcAft>
                          <a:spcPts val="1000"/>
                        </a:spcAft>
                      </a:pPr>
                      <a:r>
                        <a:rPr lang="en-ZA" sz="1400">
                          <a:effectLst/>
                        </a:rPr>
                        <a:t>5 (83%)</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36" marR="61636" marT="0" marB="0"/>
                </a:tc>
                <a:extLst>
                  <a:ext uri="{0D108BD9-81ED-4DB2-BD59-A6C34878D82A}">
                    <a16:rowId xmlns:a16="http://schemas.microsoft.com/office/drawing/2014/main" val="3789501525"/>
                  </a:ext>
                </a:extLst>
              </a:tr>
              <a:tr h="428497">
                <a:tc>
                  <a:txBody>
                    <a:bodyPr/>
                    <a:lstStyle/>
                    <a:p>
                      <a:pPr marL="228600">
                        <a:lnSpc>
                          <a:spcPct val="115000"/>
                        </a:lnSpc>
                        <a:spcAft>
                          <a:spcPts val="1000"/>
                        </a:spcAft>
                      </a:pPr>
                      <a:r>
                        <a:rPr lang="en-ZA" sz="1400">
                          <a:effectLst/>
                        </a:rPr>
                        <a:t>4</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36" marR="61636" marT="0" marB="0"/>
                </a:tc>
                <a:tc>
                  <a:txBody>
                    <a:bodyPr/>
                    <a:lstStyle/>
                    <a:p>
                      <a:pPr>
                        <a:lnSpc>
                          <a:spcPct val="115000"/>
                        </a:lnSpc>
                        <a:spcAft>
                          <a:spcPts val="1000"/>
                        </a:spcAft>
                      </a:pPr>
                      <a:r>
                        <a:rPr lang="en-ZA" sz="1400">
                          <a:effectLst/>
                        </a:rPr>
                        <a:t>Financial Viability </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36" marR="61636" marT="0" marB="0"/>
                </a:tc>
                <a:tc>
                  <a:txBody>
                    <a:bodyPr/>
                    <a:lstStyle/>
                    <a:p>
                      <a:pPr algn="ctr">
                        <a:lnSpc>
                          <a:spcPct val="115000"/>
                        </a:lnSpc>
                        <a:spcAft>
                          <a:spcPts val="1000"/>
                        </a:spcAft>
                      </a:pPr>
                      <a:r>
                        <a:rPr lang="en-ZA" sz="1400" dirty="0">
                          <a:effectLst/>
                        </a:rPr>
                        <a:t>13</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36" marR="61636" marT="0" marB="0"/>
                </a:tc>
                <a:tc>
                  <a:txBody>
                    <a:bodyPr/>
                    <a:lstStyle/>
                    <a:p>
                      <a:pPr algn="ctr">
                        <a:lnSpc>
                          <a:spcPct val="115000"/>
                        </a:lnSpc>
                        <a:spcAft>
                          <a:spcPts val="1000"/>
                        </a:spcAft>
                      </a:pPr>
                      <a:r>
                        <a:rPr lang="en-ZA" sz="1400" dirty="0">
                          <a:effectLst/>
                        </a:rPr>
                        <a:t>7 (53%)</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36" marR="61636" marT="0" marB="0"/>
                </a:tc>
                <a:tc>
                  <a:txBody>
                    <a:bodyPr/>
                    <a:lstStyle/>
                    <a:p>
                      <a:pPr algn="ctr">
                        <a:lnSpc>
                          <a:spcPct val="115000"/>
                        </a:lnSpc>
                        <a:spcAft>
                          <a:spcPts val="1000"/>
                        </a:spcAft>
                      </a:pPr>
                      <a:r>
                        <a:rPr lang="en-ZA" sz="1400">
                          <a:effectLst/>
                        </a:rPr>
                        <a:t>6 (47%)</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36" marR="61636" marT="0" marB="0"/>
                </a:tc>
                <a:extLst>
                  <a:ext uri="{0D108BD9-81ED-4DB2-BD59-A6C34878D82A}">
                    <a16:rowId xmlns:a16="http://schemas.microsoft.com/office/drawing/2014/main" val="165866573"/>
                  </a:ext>
                </a:extLst>
              </a:tr>
              <a:tr h="683578">
                <a:tc>
                  <a:txBody>
                    <a:bodyPr/>
                    <a:lstStyle/>
                    <a:p>
                      <a:pPr marL="228600">
                        <a:lnSpc>
                          <a:spcPct val="115000"/>
                        </a:lnSpc>
                        <a:spcAft>
                          <a:spcPts val="1000"/>
                        </a:spcAft>
                      </a:pPr>
                      <a:r>
                        <a:rPr lang="en-ZA" sz="1400">
                          <a:effectLst/>
                        </a:rPr>
                        <a:t>5</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36" marR="61636" marT="0" marB="0"/>
                </a:tc>
                <a:tc>
                  <a:txBody>
                    <a:bodyPr/>
                    <a:lstStyle/>
                    <a:p>
                      <a:pPr>
                        <a:lnSpc>
                          <a:spcPct val="115000"/>
                        </a:lnSpc>
                        <a:spcAft>
                          <a:spcPts val="1000"/>
                        </a:spcAft>
                      </a:pPr>
                      <a:r>
                        <a:rPr lang="en-ZA" sz="1400">
                          <a:effectLst/>
                        </a:rPr>
                        <a:t>Good Governance and Public Participation </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36" marR="61636" marT="0" marB="0"/>
                </a:tc>
                <a:tc>
                  <a:txBody>
                    <a:bodyPr/>
                    <a:lstStyle/>
                    <a:p>
                      <a:pPr algn="ctr">
                        <a:lnSpc>
                          <a:spcPct val="115000"/>
                        </a:lnSpc>
                        <a:spcAft>
                          <a:spcPts val="1000"/>
                        </a:spcAft>
                      </a:pPr>
                      <a:r>
                        <a:rPr lang="en-ZA" sz="1400">
                          <a:effectLst/>
                        </a:rPr>
                        <a:t>24</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36" marR="61636" marT="0" marB="0"/>
                </a:tc>
                <a:tc>
                  <a:txBody>
                    <a:bodyPr/>
                    <a:lstStyle/>
                    <a:p>
                      <a:pPr algn="ctr">
                        <a:lnSpc>
                          <a:spcPct val="115000"/>
                        </a:lnSpc>
                        <a:spcAft>
                          <a:spcPts val="1000"/>
                        </a:spcAft>
                      </a:pPr>
                      <a:r>
                        <a:rPr lang="en-ZA" sz="1400" dirty="0">
                          <a:effectLst/>
                        </a:rPr>
                        <a:t>10 (42%)</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36" marR="61636" marT="0" marB="0"/>
                </a:tc>
                <a:tc>
                  <a:txBody>
                    <a:bodyPr/>
                    <a:lstStyle/>
                    <a:p>
                      <a:pPr algn="ctr">
                        <a:lnSpc>
                          <a:spcPct val="115000"/>
                        </a:lnSpc>
                        <a:spcAft>
                          <a:spcPts val="1000"/>
                        </a:spcAft>
                      </a:pPr>
                      <a:r>
                        <a:rPr lang="en-ZA" sz="1400" dirty="0">
                          <a:effectLst/>
                        </a:rPr>
                        <a:t>14 (58%)</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36" marR="61636" marT="0" marB="0"/>
                </a:tc>
                <a:extLst>
                  <a:ext uri="{0D108BD9-81ED-4DB2-BD59-A6C34878D82A}">
                    <a16:rowId xmlns:a16="http://schemas.microsoft.com/office/drawing/2014/main" val="3789159481"/>
                  </a:ext>
                </a:extLst>
              </a:tr>
              <a:tr h="428497">
                <a:tc gridSpan="2">
                  <a:txBody>
                    <a:bodyPr/>
                    <a:lstStyle/>
                    <a:p>
                      <a:pPr algn="ctr">
                        <a:lnSpc>
                          <a:spcPct val="115000"/>
                        </a:lnSpc>
                        <a:spcAft>
                          <a:spcPts val="1000"/>
                        </a:spcAft>
                      </a:pPr>
                      <a:r>
                        <a:rPr lang="en-ZA" sz="1400">
                          <a:effectLst/>
                        </a:rPr>
                        <a:t>Total</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36" marR="61636" marT="0" marB="0"/>
                </a:tc>
                <a:tc hMerge="1">
                  <a:txBody>
                    <a:bodyPr/>
                    <a:lstStyle/>
                    <a:p>
                      <a:endParaRPr lang="en-ZA"/>
                    </a:p>
                  </a:txBody>
                  <a:tcPr/>
                </a:tc>
                <a:tc>
                  <a:txBody>
                    <a:bodyPr/>
                    <a:lstStyle/>
                    <a:p>
                      <a:pPr algn="ctr">
                        <a:lnSpc>
                          <a:spcPct val="115000"/>
                        </a:lnSpc>
                        <a:spcAft>
                          <a:spcPts val="1000"/>
                        </a:spcAft>
                      </a:pPr>
                      <a:r>
                        <a:rPr lang="en-ZA" sz="1400">
                          <a:effectLst/>
                        </a:rPr>
                        <a:t>65</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36" marR="61636" marT="0" marB="0"/>
                </a:tc>
                <a:tc>
                  <a:txBody>
                    <a:bodyPr/>
                    <a:lstStyle/>
                    <a:p>
                      <a:pPr algn="ctr">
                        <a:lnSpc>
                          <a:spcPct val="115000"/>
                        </a:lnSpc>
                        <a:spcAft>
                          <a:spcPts val="1000"/>
                        </a:spcAft>
                      </a:pPr>
                      <a:r>
                        <a:rPr lang="en-ZA" sz="1400">
                          <a:effectLst/>
                        </a:rPr>
                        <a:t>28 (43%)</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36" marR="61636" marT="0" marB="0"/>
                </a:tc>
                <a:tc>
                  <a:txBody>
                    <a:bodyPr/>
                    <a:lstStyle/>
                    <a:p>
                      <a:pPr algn="ctr">
                        <a:lnSpc>
                          <a:spcPct val="115000"/>
                        </a:lnSpc>
                        <a:spcAft>
                          <a:spcPts val="1000"/>
                        </a:spcAft>
                      </a:pPr>
                      <a:r>
                        <a:rPr lang="en-ZA" sz="1400" dirty="0">
                          <a:effectLst/>
                        </a:rPr>
                        <a:t>37 (57%)</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36" marR="61636" marT="0" marB="0"/>
                </a:tc>
                <a:extLst>
                  <a:ext uri="{0D108BD9-81ED-4DB2-BD59-A6C34878D82A}">
                    <a16:rowId xmlns:a16="http://schemas.microsoft.com/office/drawing/2014/main" val="1730626336"/>
                  </a:ext>
                </a:extLst>
              </a:tr>
            </a:tbl>
          </a:graphicData>
        </a:graphic>
      </p:graphicFrame>
    </p:spTree>
    <p:extLst>
      <p:ext uri="{BB962C8B-B14F-4D97-AF65-F5344CB8AC3E}">
        <p14:creationId xmlns:p14="http://schemas.microsoft.com/office/powerpoint/2010/main" val="455122355"/>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ZA" altLang="en-US" sz="3200" b="1" dirty="0" smtClean="0"/>
              <a:t>1. Vision  and Mission </a:t>
            </a:r>
          </a:p>
        </p:txBody>
      </p:sp>
      <p:sp>
        <p:nvSpPr>
          <p:cNvPr id="6147" name="Content Placeholder 2"/>
          <p:cNvSpPr>
            <a:spLocks noGrp="1"/>
          </p:cNvSpPr>
          <p:nvPr>
            <p:ph idx="1"/>
          </p:nvPr>
        </p:nvSpPr>
        <p:spPr>
          <a:xfrm>
            <a:off x="666220" y="985644"/>
            <a:ext cx="8229600" cy="4572000"/>
          </a:xfrm>
        </p:spPr>
        <p:txBody>
          <a:bodyPr/>
          <a:lstStyle/>
          <a:p>
            <a:pPr algn="ctr">
              <a:buFontTx/>
              <a:buNone/>
            </a:pPr>
            <a:r>
              <a:rPr lang="en-ZA" altLang="en-US" b="1" i="1" dirty="0" smtClean="0">
                <a:solidFill>
                  <a:schemeClr val="tx1"/>
                </a:solidFill>
              </a:rPr>
              <a:t>Vision</a:t>
            </a:r>
            <a:endParaRPr lang="en-ZA" altLang="en-US" i="1" dirty="0" smtClean="0">
              <a:solidFill>
                <a:schemeClr val="tx1"/>
              </a:solidFill>
            </a:endParaRPr>
          </a:p>
          <a:p>
            <a:pPr algn="just"/>
            <a:r>
              <a:rPr lang="en-US" altLang="en-US" dirty="0" smtClean="0">
                <a:solidFill>
                  <a:schemeClr val="tx1"/>
                </a:solidFill>
              </a:rPr>
              <a:t>“</a:t>
            </a:r>
            <a:r>
              <a:rPr lang="en-GB" altLang="en-US" sz="2800" dirty="0" smtClean="0">
                <a:solidFill>
                  <a:schemeClr val="tx1"/>
                </a:solidFill>
              </a:rPr>
              <a:t>The Ultimate in Innovation and Sustainable Development</a:t>
            </a:r>
            <a:r>
              <a:rPr lang="en-US" altLang="en-US" sz="2800" dirty="0" smtClean="0">
                <a:solidFill>
                  <a:schemeClr val="tx1"/>
                </a:solidFill>
              </a:rPr>
              <a:t>”</a:t>
            </a:r>
            <a:endParaRPr lang="en-ZA" altLang="en-US" sz="2800" dirty="0" smtClean="0">
              <a:solidFill>
                <a:schemeClr val="tx1"/>
              </a:solidFill>
            </a:endParaRPr>
          </a:p>
          <a:p>
            <a:pPr algn="ctr">
              <a:buFontTx/>
              <a:buNone/>
            </a:pPr>
            <a:r>
              <a:rPr lang="en-ZA" altLang="en-US" sz="2800" b="1" i="1" dirty="0" smtClean="0">
                <a:solidFill>
                  <a:schemeClr val="tx1"/>
                </a:solidFill>
              </a:rPr>
              <a:t>Mission</a:t>
            </a:r>
            <a:endParaRPr lang="en-ZA" altLang="en-US" sz="2800" i="1" dirty="0" smtClean="0">
              <a:solidFill>
                <a:schemeClr val="tx1"/>
              </a:solidFill>
            </a:endParaRPr>
          </a:p>
          <a:p>
            <a:pPr algn="just"/>
            <a:r>
              <a:rPr lang="en-US" altLang="en-US" sz="2800" dirty="0" smtClean="0">
                <a:solidFill>
                  <a:schemeClr val="tx1"/>
                </a:solidFill>
              </a:rPr>
              <a:t>“Provide cost effective services which promote sustainable livelihood through socio economic development and good governance” </a:t>
            </a:r>
            <a:endParaRPr lang="en-ZA" altLang="en-US" sz="2800" dirty="0" smtClean="0">
              <a:solidFill>
                <a:schemeClr val="tx1"/>
              </a:solidFill>
            </a:endParaRPr>
          </a:p>
          <a:p>
            <a:endParaRPr lang="en-ZA" altLang="en-US" dirty="0" smtClean="0"/>
          </a:p>
        </p:txBody>
      </p:sp>
    </p:spTree>
    <p:extLst>
      <p:ext uri="{BB962C8B-B14F-4D97-AF65-F5344CB8AC3E}">
        <p14:creationId xmlns:p14="http://schemas.microsoft.com/office/powerpoint/2010/main" val="3645598179"/>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724"/>
            <a:ext cx="7461762" cy="600076"/>
          </a:xfrm>
        </p:spPr>
        <p:txBody>
          <a:bodyPr>
            <a:normAutofit fontScale="90000"/>
          </a:bodyPr>
          <a:lstStyle/>
          <a:p>
            <a:r>
              <a:rPr lang="en-ZA" sz="2400" dirty="0" smtClean="0"/>
              <a:t>22. Performance </a:t>
            </a:r>
            <a:r>
              <a:rPr lang="en-ZA" sz="2400" dirty="0"/>
              <a:t>on national general key performance indicators </a:t>
            </a:r>
          </a:p>
        </p:txBody>
      </p:sp>
      <p:sp>
        <p:nvSpPr>
          <p:cNvPr id="3" name="Slide Number Placeholder 2"/>
          <p:cNvSpPr>
            <a:spLocks noGrp="1"/>
          </p:cNvSpPr>
          <p:nvPr>
            <p:ph type="sldNum" sz="quarter" idx="12"/>
          </p:nvPr>
        </p:nvSpPr>
        <p:spPr/>
        <p:txBody>
          <a:bodyPr/>
          <a:lstStyle/>
          <a:p>
            <a:pPr>
              <a:defRPr/>
            </a:pPr>
            <a:fld id="{B9055F8A-3AE5-4AB0-8885-957936E028D7}" type="slidenum">
              <a:rPr lang="en-ZA" smtClean="0"/>
              <a:pPr>
                <a:defRPr/>
              </a:pPr>
              <a:t>40</a:t>
            </a:fld>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3330754502"/>
              </p:ext>
            </p:extLst>
          </p:nvPr>
        </p:nvGraphicFramePr>
        <p:xfrm>
          <a:off x="666221" y="838200"/>
          <a:ext cx="7906280" cy="5536942"/>
        </p:xfrm>
        <a:graphic>
          <a:graphicData uri="http://schemas.openxmlformats.org/drawingml/2006/table">
            <a:tbl>
              <a:tblPr firstRow="1" firstCol="1" bandRow="1">
                <a:tableStyleId>{5C22544A-7EE6-4342-B048-85BDC9FD1C3A}</a:tableStyleId>
              </a:tblPr>
              <a:tblGrid>
                <a:gridCol w="1744125">
                  <a:extLst>
                    <a:ext uri="{9D8B030D-6E8A-4147-A177-3AD203B41FA5}">
                      <a16:colId xmlns:a16="http://schemas.microsoft.com/office/drawing/2014/main" val="1636668863"/>
                    </a:ext>
                  </a:extLst>
                </a:gridCol>
                <a:gridCol w="727377">
                  <a:extLst>
                    <a:ext uri="{9D8B030D-6E8A-4147-A177-3AD203B41FA5}">
                      <a16:colId xmlns:a16="http://schemas.microsoft.com/office/drawing/2014/main" val="2427810736"/>
                    </a:ext>
                  </a:extLst>
                </a:gridCol>
                <a:gridCol w="787465">
                  <a:extLst>
                    <a:ext uri="{9D8B030D-6E8A-4147-A177-3AD203B41FA5}">
                      <a16:colId xmlns:a16="http://schemas.microsoft.com/office/drawing/2014/main" val="279973978"/>
                    </a:ext>
                  </a:extLst>
                </a:gridCol>
                <a:gridCol w="1091068">
                  <a:extLst>
                    <a:ext uri="{9D8B030D-6E8A-4147-A177-3AD203B41FA5}">
                      <a16:colId xmlns:a16="http://schemas.microsoft.com/office/drawing/2014/main" val="2584906152"/>
                    </a:ext>
                  </a:extLst>
                </a:gridCol>
                <a:gridCol w="785883">
                  <a:extLst>
                    <a:ext uri="{9D8B030D-6E8A-4147-A177-3AD203B41FA5}">
                      <a16:colId xmlns:a16="http://schemas.microsoft.com/office/drawing/2014/main" val="3173466704"/>
                    </a:ext>
                  </a:extLst>
                </a:gridCol>
                <a:gridCol w="923454">
                  <a:extLst>
                    <a:ext uri="{9D8B030D-6E8A-4147-A177-3AD203B41FA5}">
                      <a16:colId xmlns:a16="http://schemas.microsoft.com/office/drawing/2014/main" val="1564958049"/>
                    </a:ext>
                  </a:extLst>
                </a:gridCol>
                <a:gridCol w="923454">
                  <a:extLst>
                    <a:ext uri="{9D8B030D-6E8A-4147-A177-3AD203B41FA5}">
                      <a16:colId xmlns:a16="http://schemas.microsoft.com/office/drawing/2014/main" val="42095281"/>
                    </a:ext>
                  </a:extLst>
                </a:gridCol>
                <a:gridCol w="923454">
                  <a:extLst>
                    <a:ext uri="{9D8B030D-6E8A-4147-A177-3AD203B41FA5}">
                      <a16:colId xmlns:a16="http://schemas.microsoft.com/office/drawing/2014/main" val="3462835045"/>
                    </a:ext>
                  </a:extLst>
                </a:gridCol>
              </a:tblGrid>
              <a:tr h="919249">
                <a:tc>
                  <a:txBody>
                    <a:bodyPr/>
                    <a:lstStyle/>
                    <a:p>
                      <a:pPr>
                        <a:lnSpc>
                          <a:spcPct val="115000"/>
                        </a:lnSpc>
                        <a:spcAft>
                          <a:spcPts val="1000"/>
                        </a:spcAft>
                      </a:pPr>
                      <a:r>
                        <a:rPr lang="en-ZA" sz="1100" dirty="0">
                          <a:solidFill>
                            <a:schemeClr val="tx1"/>
                          </a:solidFill>
                          <a:effectLst/>
                        </a:rPr>
                        <a:t>National General Key Performance Indicator</a:t>
                      </a:r>
                    </a:p>
                    <a:p>
                      <a:pPr>
                        <a:lnSpc>
                          <a:spcPct val="115000"/>
                        </a:lnSpc>
                        <a:spcAft>
                          <a:spcPts val="1000"/>
                        </a:spcAft>
                      </a:pPr>
                      <a:r>
                        <a:rPr lang="en-ZA" sz="1100" dirty="0">
                          <a:solidFill>
                            <a:schemeClr val="tx1"/>
                          </a:solidFill>
                          <a:effectLst/>
                        </a:rPr>
                        <a:t> </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a:solidFill>
                            <a:schemeClr val="tx1"/>
                          </a:solidFill>
                          <a:effectLst/>
                        </a:rPr>
                        <a:t>Annual Target 2017/18</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a:solidFill>
                            <a:schemeClr val="tx1"/>
                          </a:solidFill>
                          <a:effectLst/>
                        </a:rPr>
                        <a:t>2017/18  Actual Performance Achieved</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dirty="0">
                          <a:solidFill>
                            <a:schemeClr val="tx1"/>
                          </a:solidFill>
                          <a:effectLst/>
                        </a:rPr>
                        <a:t>Baseline 2018/19</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dirty="0">
                          <a:solidFill>
                            <a:schemeClr val="tx1"/>
                          </a:solidFill>
                          <a:effectLst/>
                        </a:rPr>
                        <a:t>Annual Target 2018/19</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dirty="0">
                          <a:solidFill>
                            <a:schemeClr val="tx1"/>
                          </a:solidFill>
                          <a:effectLst/>
                        </a:rPr>
                        <a:t>Actual Performance Achieved 2018/19</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a:solidFill>
                            <a:schemeClr val="tx1"/>
                          </a:solidFill>
                          <a:effectLst/>
                        </a:rPr>
                        <a:t>Annual Target 2019/20</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a:solidFill>
                            <a:schemeClr val="tx1"/>
                          </a:solidFill>
                          <a:effectLst/>
                        </a:rPr>
                        <a:t>Actual Performance 2019/20</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extLst>
                  <a:ext uri="{0D108BD9-81ED-4DB2-BD59-A6C34878D82A}">
                    <a16:rowId xmlns:a16="http://schemas.microsoft.com/office/drawing/2014/main" val="2584566041"/>
                  </a:ext>
                </a:extLst>
              </a:tr>
              <a:tr h="1972799">
                <a:tc>
                  <a:txBody>
                    <a:bodyPr/>
                    <a:lstStyle/>
                    <a:p>
                      <a:pPr>
                        <a:lnSpc>
                          <a:spcPct val="115000"/>
                        </a:lnSpc>
                        <a:spcAft>
                          <a:spcPts val="0"/>
                        </a:spcAft>
                      </a:pPr>
                      <a:r>
                        <a:rPr lang="en-ZA" sz="1100" dirty="0">
                          <a:solidFill>
                            <a:schemeClr val="tx1"/>
                          </a:solidFill>
                          <a:effectLst/>
                        </a:rPr>
                        <a:t>Increase percentage of Households with access to water by 1% (2391 HH) by 30 June 2020</a:t>
                      </a:r>
                    </a:p>
                    <a:p>
                      <a:pPr>
                        <a:lnSpc>
                          <a:spcPct val="115000"/>
                        </a:lnSpc>
                        <a:spcAft>
                          <a:spcPts val="1000"/>
                        </a:spcAft>
                      </a:pPr>
                      <a:r>
                        <a:rPr lang="en-ZA" sz="1100" dirty="0">
                          <a:solidFill>
                            <a:schemeClr val="tx1"/>
                          </a:solidFill>
                          <a:effectLst/>
                        </a:rPr>
                        <a:t> </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a:solidFill>
                            <a:schemeClr val="tx1"/>
                          </a:solidFill>
                          <a:effectLst/>
                        </a:rPr>
                        <a:t>83.4% (199422) (2360 HH connections)</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a:solidFill>
                            <a:schemeClr val="tx1"/>
                          </a:solidFill>
                          <a:effectLst/>
                        </a:rPr>
                        <a:t>83.00% (198480 HH)</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dirty="0">
                          <a:solidFill>
                            <a:schemeClr val="tx1"/>
                          </a:solidFill>
                          <a:effectLst/>
                        </a:rPr>
                        <a:t>3009</a:t>
                      </a:r>
                    </a:p>
                    <a:p>
                      <a:pPr>
                        <a:lnSpc>
                          <a:spcPct val="115000"/>
                        </a:lnSpc>
                        <a:spcAft>
                          <a:spcPts val="1000"/>
                        </a:spcAft>
                      </a:pPr>
                      <a:r>
                        <a:rPr lang="en-ZA" sz="1100" dirty="0">
                          <a:solidFill>
                            <a:schemeClr val="tx1"/>
                          </a:solidFill>
                          <a:effectLst/>
                        </a:rPr>
                        <a:t>1.26%</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a:solidFill>
                            <a:schemeClr val="tx1"/>
                          </a:solidFill>
                          <a:effectLst/>
                        </a:rPr>
                        <a:t>0.75% (1800HH)</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a:solidFill>
                            <a:schemeClr val="tx1"/>
                          </a:solidFill>
                          <a:effectLst/>
                        </a:rPr>
                        <a:t>0.82</a:t>
                      </a:r>
                    </a:p>
                    <a:p>
                      <a:pPr>
                        <a:lnSpc>
                          <a:spcPct val="115000"/>
                        </a:lnSpc>
                        <a:spcAft>
                          <a:spcPts val="1000"/>
                        </a:spcAft>
                      </a:pPr>
                      <a:r>
                        <a:rPr lang="en-ZA" sz="1100">
                          <a:solidFill>
                            <a:schemeClr val="tx1"/>
                          </a:solidFill>
                          <a:effectLst/>
                        </a:rPr>
                        <a:t>A total of 1967 households were provided with Water. (1614 rural households and 353 urban connections achieved)</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a:solidFill>
                            <a:schemeClr val="tx1"/>
                          </a:solidFill>
                          <a:effectLst/>
                        </a:rPr>
                        <a:t>1%</a:t>
                      </a:r>
                    </a:p>
                    <a:p>
                      <a:pPr>
                        <a:lnSpc>
                          <a:spcPct val="115000"/>
                        </a:lnSpc>
                        <a:spcAft>
                          <a:spcPts val="1000"/>
                        </a:spcAft>
                      </a:pPr>
                      <a:r>
                        <a:rPr lang="en-ZA" sz="1100">
                          <a:solidFill>
                            <a:schemeClr val="tx1"/>
                          </a:solidFill>
                          <a:effectLst/>
                        </a:rPr>
                        <a:t>2391 Households </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a:solidFill>
                            <a:schemeClr val="tx1"/>
                          </a:solidFill>
                          <a:effectLst/>
                        </a:rPr>
                        <a:t>0.89%</a:t>
                      </a:r>
                    </a:p>
                    <a:p>
                      <a:pPr>
                        <a:lnSpc>
                          <a:spcPct val="115000"/>
                        </a:lnSpc>
                        <a:spcAft>
                          <a:spcPts val="1000"/>
                        </a:spcAft>
                      </a:pPr>
                      <a:r>
                        <a:rPr lang="en-ZA" sz="1100">
                          <a:solidFill>
                            <a:schemeClr val="tx1"/>
                          </a:solidFill>
                          <a:effectLst/>
                        </a:rPr>
                        <a:t>A total of 2146 households were provided with Water. (1827 rural households and 319 urban connections achieved)</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extLst>
                  <a:ext uri="{0D108BD9-81ED-4DB2-BD59-A6C34878D82A}">
                    <a16:rowId xmlns:a16="http://schemas.microsoft.com/office/drawing/2014/main" val="3133054744"/>
                  </a:ext>
                </a:extLst>
              </a:tr>
              <a:tr h="2518152">
                <a:tc>
                  <a:txBody>
                    <a:bodyPr/>
                    <a:lstStyle/>
                    <a:p>
                      <a:pPr>
                        <a:lnSpc>
                          <a:spcPct val="115000"/>
                        </a:lnSpc>
                        <a:spcAft>
                          <a:spcPts val="0"/>
                        </a:spcAft>
                      </a:pPr>
                      <a:r>
                        <a:rPr lang="en-ZA" sz="1100" dirty="0">
                          <a:solidFill>
                            <a:schemeClr val="tx1"/>
                          </a:solidFill>
                          <a:effectLst/>
                        </a:rPr>
                        <a:t>Increase percentage of Households with access to sanitation by 0.61% (1578 HH) by 30 June 2020</a:t>
                      </a:r>
                    </a:p>
                    <a:p>
                      <a:pPr>
                        <a:lnSpc>
                          <a:spcPct val="115000"/>
                        </a:lnSpc>
                        <a:spcAft>
                          <a:spcPts val="1000"/>
                        </a:spcAft>
                      </a:pPr>
                      <a:r>
                        <a:rPr lang="en-ZA" sz="1100" dirty="0">
                          <a:solidFill>
                            <a:schemeClr val="tx1"/>
                          </a:solidFill>
                          <a:effectLst/>
                        </a:rPr>
                        <a:t> </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dirty="0">
                          <a:solidFill>
                            <a:schemeClr val="tx1"/>
                          </a:solidFill>
                          <a:effectLst/>
                        </a:rPr>
                        <a:t>Approximately 2295 VIP toilets.  60.46% (144569)</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dirty="0">
                          <a:solidFill>
                            <a:schemeClr val="tx1"/>
                          </a:solidFill>
                          <a:effectLst/>
                        </a:rPr>
                        <a:t>60.34% (144301 HH)</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dirty="0">
                          <a:solidFill>
                            <a:schemeClr val="tx1"/>
                          </a:solidFill>
                          <a:effectLst/>
                        </a:rPr>
                        <a:t>3348</a:t>
                      </a:r>
                    </a:p>
                    <a:p>
                      <a:pPr>
                        <a:lnSpc>
                          <a:spcPct val="115000"/>
                        </a:lnSpc>
                        <a:spcAft>
                          <a:spcPts val="1000"/>
                        </a:spcAft>
                      </a:pPr>
                      <a:r>
                        <a:rPr lang="en-ZA" sz="1100" dirty="0">
                          <a:solidFill>
                            <a:schemeClr val="tx1"/>
                          </a:solidFill>
                          <a:effectLst/>
                        </a:rPr>
                        <a:t>1.40%</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dirty="0">
                          <a:solidFill>
                            <a:schemeClr val="tx1"/>
                          </a:solidFill>
                          <a:effectLst/>
                        </a:rPr>
                        <a:t>1.15% (2745)</a:t>
                      </a:r>
                    </a:p>
                    <a:p>
                      <a:pPr>
                        <a:lnSpc>
                          <a:spcPct val="115000"/>
                        </a:lnSpc>
                        <a:spcAft>
                          <a:spcPts val="1000"/>
                        </a:spcAft>
                      </a:pPr>
                      <a:r>
                        <a:rPr lang="en-ZA" sz="1100" dirty="0">
                          <a:solidFill>
                            <a:schemeClr val="tx1"/>
                          </a:solidFill>
                          <a:effectLst/>
                        </a:rPr>
                        <a:t>[510 &amp; 490 - </a:t>
                      </a:r>
                      <a:r>
                        <a:rPr lang="en-ZA" sz="1100" dirty="0" err="1">
                          <a:solidFill>
                            <a:schemeClr val="tx1"/>
                          </a:solidFill>
                          <a:effectLst/>
                        </a:rPr>
                        <a:t>Sebayeng</a:t>
                      </a:r>
                      <a:r>
                        <a:rPr lang="en-ZA" sz="1100" dirty="0">
                          <a:solidFill>
                            <a:schemeClr val="tx1"/>
                          </a:solidFill>
                          <a:effectLst/>
                        </a:rPr>
                        <a:t>;</a:t>
                      </a:r>
                    </a:p>
                    <a:p>
                      <a:pPr>
                        <a:lnSpc>
                          <a:spcPct val="115000"/>
                        </a:lnSpc>
                        <a:spcAft>
                          <a:spcPts val="1000"/>
                        </a:spcAft>
                      </a:pPr>
                      <a:r>
                        <a:rPr lang="en-ZA" sz="1100" dirty="0">
                          <a:solidFill>
                            <a:schemeClr val="tx1"/>
                          </a:solidFill>
                          <a:effectLst/>
                        </a:rPr>
                        <a:t>617 - Chuene/Maja;</a:t>
                      </a:r>
                    </a:p>
                    <a:p>
                      <a:pPr>
                        <a:lnSpc>
                          <a:spcPct val="115000"/>
                        </a:lnSpc>
                        <a:spcAft>
                          <a:spcPts val="1000"/>
                        </a:spcAft>
                      </a:pPr>
                      <a:r>
                        <a:rPr lang="en-ZA" sz="1100" dirty="0">
                          <a:solidFill>
                            <a:schemeClr val="tx1"/>
                          </a:solidFill>
                          <a:effectLst/>
                        </a:rPr>
                        <a:t>600 - </a:t>
                      </a:r>
                      <a:r>
                        <a:rPr lang="en-ZA" sz="1100" dirty="0" err="1">
                          <a:solidFill>
                            <a:schemeClr val="tx1"/>
                          </a:solidFill>
                          <a:effectLst/>
                        </a:rPr>
                        <a:t>Mankweng</a:t>
                      </a:r>
                      <a:r>
                        <a:rPr lang="en-ZA" sz="1100" dirty="0">
                          <a:solidFill>
                            <a:schemeClr val="tx1"/>
                          </a:solidFill>
                          <a:effectLst/>
                        </a:rPr>
                        <a:t>;</a:t>
                      </a:r>
                    </a:p>
                    <a:p>
                      <a:pPr>
                        <a:lnSpc>
                          <a:spcPct val="115000"/>
                        </a:lnSpc>
                        <a:spcAft>
                          <a:spcPts val="1000"/>
                        </a:spcAft>
                      </a:pPr>
                      <a:r>
                        <a:rPr lang="en-ZA" sz="1100" dirty="0">
                          <a:solidFill>
                            <a:schemeClr val="tx1"/>
                          </a:solidFill>
                          <a:effectLst/>
                        </a:rPr>
                        <a:t>528 Moletji]</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0"/>
                        </a:spcAft>
                      </a:pPr>
                      <a:r>
                        <a:rPr lang="en-ZA" sz="1100" dirty="0">
                          <a:solidFill>
                            <a:schemeClr val="tx1"/>
                          </a:solidFill>
                          <a:effectLst/>
                        </a:rPr>
                        <a:t>1.25</a:t>
                      </a:r>
                    </a:p>
                    <a:p>
                      <a:pPr>
                        <a:lnSpc>
                          <a:spcPct val="115000"/>
                        </a:lnSpc>
                        <a:spcAft>
                          <a:spcPts val="0"/>
                        </a:spcAft>
                      </a:pPr>
                      <a:r>
                        <a:rPr lang="en-ZA" sz="1100" dirty="0">
                          <a:solidFill>
                            <a:schemeClr val="tx1"/>
                          </a:solidFill>
                          <a:effectLst/>
                        </a:rPr>
                        <a:t> </a:t>
                      </a:r>
                    </a:p>
                    <a:p>
                      <a:pPr>
                        <a:lnSpc>
                          <a:spcPct val="115000"/>
                        </a:lnSpc>
                        <a:spcAft>
                          <a:spcPts val="0"/>
                        </a:spcAft>
                      </a:pPr>
                      <a:r>
                        <a:rPr lang="en-ZA" sz="1100" dirty="0">
                          <a:solidFill>
                            <a:schemeClr val="tx1"/>
                          </a:solidFill>
                          <a:effectLst/>
                        </a:rPr>
                        <a:t>A total of 3002 households were provided with sanitation. (2745 VIP units were completed and 257 urban connections achieved)</a:t>
                      </a:r>
                    </a:p>
                    <a:p>
                      <a:pPr>
                        <a:lnSpc>
                          <a:spcPct val="115000"/>
                        </a:lnSpc>
                        <a:spcAft>
                          <a:spcPts val="1000"/>
                        </a:spcAft>
                      </a:pPr>
                      <a:r>
                        <a:rPr lang="en-ZA" sz="1100" dirty="0">
                          <a:solidFill>
                            <a:schemeClr val="tx1"/>
                          </a:solidFill>
                          <a:effectLst/>
                        </a:rPr>
                        <a:t> </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0"/>
                        </a:spcAft>
                      </a:pPr>
                      <a:r>
                        <a:rPr lang="en-ZA" sz="1100" dirty="0">
                          <a:solidFill>
                            <a:schemeClr val="tx1"/>
                          </a:solidFill>
                          <a:effectLst/>
                        </a:rPr>
                        <a:t>0.61% </a:t>
                      </a:r>
                    </a:p>
                    <a:p>
                      <a:pPr>
                        <a:lnSpc>
                          <a:spcPct val="115000"/>
                        </a:lnSpc>
                        <a:spcAft>
                          <a:spcPts val="0"/>
                        </a:spcAft>
                      </a:pPr>
                      <a:r>
                        <a:rPr lang="en-ZA" sz="1100" dirty="0">
                          <a:solidFill>
                            <a:schemeClr val="tx1"/>
                          </a:solidFill>
                          <a:effectLst/>
                        </a:rPr>
                        <a:t> </a:t>
                      </a:r>
                    </a:p>
                    <a:p>
                      <a:pPr>
                        <a:lnSpc>
                          <a:spcPct val="115000"/>
                        </a:lnSpc>
                        <a:spcAft>
                          <a:spcPts val="0"/>
                        </a:spcAft>
                      </a:pPr>
                      <a:r>
                        <a:rPr lang="en-ZA" sz="1100" dirty="0">
                          <a:solidFill>
                            <a:schemeClr val="tx1"/>
                          </a:solidFill>
                          <a:effectLst/>
                        </a:rPr>
                        <a:t>(1578 HH) </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0"/>
                        </a:spcAft>
                      </a:pPr>
                      <a:r>
                        <a:rPr lang="en-ZA" sz="1100" dirty="0">
                          <a:solidFill>
                            <a:schemeClr val="tx1"/>
                          </a:solidFill>
                          <a:effectLst/>
                        </a:rPr>
                        <a:t>1.15%</a:t>
                      </a:r>
                    </a:p>
                    <a:p>
                      <a:pPr>
                        <a:lnSpc>
                          <a:spcPct val="115000"/>
                        </a:lnSpc>
                        <a:spcAft>
                          <a:spcPts val="0"/>
                        </a:spcAft>
                      </a:pPr>
                      <a:r>
                        <a:rPr lang="en-ZA" sz="1100" dirty="0">
                          <a:solidFill>
                            <a:schemeClr val="tx1"/>
                          </a:solidFill>
                          <a:effectLst/>
                        </a:rPr>
                        <a:t> </a:t>
                      </a:r>
                    </a:p>
                    <a:p>
                      <a:pPr>
                        <a:lnSpc>
                          <a:spcPct val="115000"/>
                        </a:lnSpc>
                        <a:spcAft>
                          <a:spcPts val="0"/>
                        </a:spcAft>
                      </a:pPr>
                      <a:r>
                        <a:rPr lang="en-ZA" sz="1100" dirty="0">
                          <a:solidFill>
                            <a:schemeClr val="tx1"/>
                          </a:solidFill>
                          <a:effectLst/>
                        </a:rPr>
                        <a:t>A total of 2753 households were provided with sanitation. (2432 VIP units were completed and 321 urban connections achieved)</a:t>
                      </a:r>
                    </a:p>
                    <a:p>
                      <a:pPr>
                        <a:lnSpc>
                          <a:spcPct val="115000"/>
                        </a:lnSpc>
                        <a:spcAft>
                          <a:spcPts val="0"/>
                        </a:spcAft>
                      </a:pPr>
                      <a:r>
                        <a:rPr lang="en-ZA" sz="1100" dirty="0">
                          <a:solidFill>
                            <a:schemeClr val="tx1"/>
                          </a:solidFill>
                          <a:effectLst/>
                        </a:rPr>
                        <a:t> </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extLst>
                  <a:ext uri="{0D108BD9-81ED-4DB2-BD59-A6C34878D82A}">
                    <a16:rowId xmlns:a16="http://schemas.microsoft.com/office/drawing/2014/main" val="2509298409"/>
                  </a:ext>
                </a:extLst>
              </a:tr>
            </a:tbl>
          </a:graphicData>
        </a:graphic>
      </p:graphicFrame>
    </p:spTree>
    <p:extLst>
      <p:ext uri="{BB962C8B-B14F-4D97-AF65-F5344CB8AC3E}">
        <p14:creationId xmlns:p14="http://schemas.microsoft.com/office/powerpoint/2010/main" val="2419737299"/>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5724"/>
            <a:ext cx="7385562" cy="700025"/>
          </a:xfrm>
        </p:spPr>
        <p:txBody>
          <a:bodyPr>
            <a:normAutofit fontScale="90000"/>
          </a:bodyPr>
          <a:lstStyle/>
          <a:p>
            <a:r>
              <a:rPr lang="en-ZA" sz="2400" dirty="0" smtClean="0"/>
              <a:t>22. Performance </a:t>
            </a:r>
            <a:r>
              <a:rPr lang="en-ZA" sz="2400" dirty="0"/>
              <a:t>on national general key performance indicators </a:t>
            </a:r>
          </a:p>
        </p:txBody>
      </p:sp>
      <p:sp>
        <p:nvSpPr>
          <p:cNvPr id="3" name="Slide Number Placeholder 2"/>
          <p:cNvSpPr>
            <a:spLocks noGrp="1"/>
          </p:cNvSpPr>
          <p:nvPr>
            <p:ph type="sldNum" sz="quarter" idx="12"/>
          </p:nvPr>
        </p:nvSpPr>
        <p:spPr/>
        <p:txBody>
          <a:bodyPr/>
          <a:lstStyle/>
          <a:p>
            <a:pPr>
              <a:defRPr/>
            </a:pPr>
            <a:fld id="{B9055F8A-3AE5-4AB0-8885-957936E028D7}" type="slidenum">
              <a:rPr lang="en-ZA" smtClean="0"/>
              <a:pPr>
                <a:defRPr/>
              </a:pPr>
              <a:t>41</a:t>
            </a:fld>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3555087003"/>
              </p:ext>
            </p:extLst>
          </p:nvPr>
        </p:nvGraphicFramePr>
        <p:xfrm>
          <a:off x="666218" y="838199"/>
          <a:ext cx="7906281" cy="5935726"/>
        </p:xfrm>
        <a:graphic>
          <a:graphicData uri="http://schemas.openxmlformats.org/drawingml/2006/table">
            <a:tbl>
              <a:tblPr firstRow="1" firstCol="1" bandRow="1">
                <a:tableStyleId>{5C22544A-7EE6-4342-B048-85BDC9FD1C3A}</a:tableStyleId>
              </a:tblPr>
              <a:tblGrid>
                <a:gridCol w="1744123">
                  <a:extLst>
                    <a:ext uri="{9D8B030D-6E8A-4147-A177-3AD203B41FA5}">
                      <a16:colId xmlns:a16="http://schemas.microsoft.com/office/drawing/2014/main" val="1790573652"/>
                    </a:ext>
                  </a:extLst>
                </a:gridCol>
                <a:gridCol w="727377">
                  <a:extLst>
                    <a:ext uri="{9D8B030D-6E8A-4147-A177-3AD203B41FA5}">
                      <a16:colId xmlns:a16="http://schemas.microsoft.com/office/drawing/2014/main" val="2555545489"/>
                    </a:ext>
                  </a:extLst>
                </a:gridCol>
                <a:gridCol w="787466">
                  <a:extLst>
                    <a:ext uri="{9D8B030D-6E8A-4147-A177-3AD203B41FA5}">
                      <a16:colId xmlns:a16="http://schemas.microsoft.com/office/drawing/2014/main" val="299602168"/>
                    </a:ext>
                  </a:extLst>
                </a:gridCol>
                <a:gridCol w="1091069">
                  <a:extLst>
                    <a:ext uri="{9D8B030D-6E8A-4147-A177-3AD203B41FA5}">
                      <a16:colId xmlns:a16="http://schemas.microsoft.com/office/drawing/2014/main" val="3829528033"/>
                    </a:ext>
                  </a:extLst>
                </a:gridCol>
                <a:gridCol w="785884">
                  <a:extLst>
                    <a:ext uri="{9D8B030D-6E8A-4147-A177-3AD203B41FA5}">
                      <a16:colId xmlns:a16="http://schemas.microsoft.com/office/drawing/2014/main" val="3392756508"/>
                    </a:ext>
                  </a:extLst>
                </a:gridCol>
                <a:gridCol w="923454">
                  <a:extLst>
                    <a:ext uri="{9D8B030D-6E8A-4147-A177-3AD203B41FA5}">
                      <a16:colId xmlns:a16="http://schemas.microsoft.com/office/drawing/2014/main" val="2062695740"/>
                    </a:ext>
                  </a:extLst>
                </a:gridCol>
                <a:gridCol w="923454">
                  <a:extLst>
                    <a:ext uri="{9D8B030D-6E8A-4147-A177-3AD203B41FA5}">
                      <a16:colId xmlns:a16="http://schemas.microsoft.com/office/drawing/2014/main" val="3431685292"/>
                    </a:ext>
                  </a:extLst>
                </a:gridCol>
                <a:gridCol w="923454">
                  <a:extLst>
                    <a:ext uri="{9D8B030D-6E8A-4147-A177-3AD203B41FA5}">
                      <a16:colId xmlns:a16="http://schemas.microsoft.com/office/drawing/2014/main" val="1668819323"/>
                    </a:ext>
                  </a:extLst>
                </a:gridCol>
              </a:tblGrid>
              <a:tr h="913939">
                <a:tc>
                  <a:txBody>
                    <a:bodyPr/>
                    <a:lstStyle/>
                    <a:p>
                      <a:pPr>
                        <a:lnSpc>
                          <a:spcPct val="115000"/>
                        </a:lnSpc>
                        <a:spcAft>
                          <a:spcPts val="1000"/>
                        </a:spcAft>
                      </a:pPr>
                      <a:r>
                        <a:rPr lang="en-ZA" sz="1100" dirty="0">
                          <a:solidFill>
                            <a:schemeClr val="tx1"/>
                          </a:solidFill>
                          <a:effectLst/>
                        </a:rPr>
                        <a:t>National General Key Performance Indicator</a:t>
                      </a:r>
                    </a:p>
                    <a:p>
                      <a:pPr>
                        <a:lnSpc>
                          <a:spcPct val="115000"/>
                        </a:lnSpc>
                        <a:spcAft>
                          <a:spcPts val="1000"/>
                        </a:spcAft>
                      </a:pPr>
                      <a:r>
                        <a:rPr lang="en-ZA" sz="1100" dirty="0">
                          <a:solidFill>
                            <a:schemeClr val="tx1"/>
                          </a:solidFill>
                          <a:effectLst/>
                        </a:rPr>
                        <a:t> </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a:solidFill>
                            <a:schemeClr val="tx1"/>
                          </a:solidFill>
                          <a:effectLst/>
                        </a:rPr>
                        <a:t>Annual Target 2017/18</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a:solidFill>
                            <a:schemeClr val="tx1"/>
                          </a:solidFill>
                          <a:effectLst/>
                        </a:rPr>
                        <a:t>2017/18  Actual Performance Achieved</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dirty="0">
                          <a:solidFill>
                            <a:schemeClr val="tx1"/>
                          </a:solidFill>
                          <a:effectLst/>
                        </a:rPr>
                        <a:t>Baseline 2018/19</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dirty="0">
                          <a:solidFill>
                            <a:schemeClr val="tx1"/>
                          </a:solidFill>
                          <a:effectLst/>
                        </a:rPr>
                        <a:t>Annual Target 2018/19</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dirty="0">
                          <a:solidFill>
                            <a:schemeClr val="tx1"/>
                          </a:solidFill>
                          <a:effectLst/>
                        </a:rPr>
                        <a:t>Actual Performance Achieved 2018/19</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a:solidFill>
                            <a:schemeClr val="tx1"/>
                          </a:solidFill>
                          <a:effectLst/>
                        </a:rPr>
                        <a:t>Annual Target 2019/20</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dirty="0">
                          <a:solidFill>
                            <a:schemeClr val="tx1"/>
                          </a:solidFill>
                          <a:effectLst/>
                        </a:rPr>
                        <a:t>Actual Performance 2019/20</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extLst>
                  <a:ext uri="{0D108BD9-81ED-4DB2-BD59-A6C34878D82A}">
                    <a16:rowId xmlns:a16="http://schemas.microsoft.com/office/drawing/2014/main" val="1394025395"/>
                  </a:ext>
                </a:extLst>
              </a:tr>
              <a:tr h="1839462">
                <a:tc>
                  <a:txBody>
                    <a:bodyPr/>
                    <a:lstStyle/>
                    <a:p>
                      <a:pPr>
                        <a:lnSpc>
                          <a:spcPct val="115000"/>
                        </a:lnSpc>
                        <a:spcAft>
                          <a:spcPts val="0"/>
                        </a:spcAft>
                      </a:pPr>
                      <a:r>
                        <a:rPr lang="en-ZA" sz="1100" dirty="0">
                          <a:solidFill>
                            <a:schemeClr val="tx1"/>
                          </a:solidFill>
                          <a:effectLst/>
                        </a:rPr>
                        <a:t>Increase percentage of Households with access to electrification by 0.97% (2333 HH) by 30 June 2020.</a:t>
                      </a:r>
                    </a:p>
                    <a:p>
                      <a:pPr>
                        <a:lnSpc>
                          <a:spcPct val="115000"/>
                        </a:lnSpc>
                        <a:spcAft>
                          <a:spcPts val="1000"/>
                        </a:spcAft>
                      </a:pPr>
                      <a:r>
                        <a:rPr lang="en-ZA" sz="1100" dirty="0">
                          <a:solidFill>
                            <a:schemeClr val="tx1"/>
                          </a:solidFill>
                          <a:effectLst/>
                        </a:rPr>
                        <a:t> </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a:solidFill>
                            <a:schemeClr val="tx1"/>
                          </a:solidFill>
                          <a:effectLst/>
                        </a:rPr>
                        <a:t>96.69%  (231217) (2623 HH connections)</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a:solidFill>
                            <a:schemeClr val="tx1"/>
                          </a:solidFill>
                          <a:effectLst/>
                        </a:rPr>
                        <a:t>96.23% (230177 HH)</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dirty="0">
                          <a:solidFill>
                            <a:schemeClr val="tx1"/>
                          </a:solidFill>
                          <a:effectLst/>
                        </a:rPr>
                        <a:t>1604</a:t>
                      </a:r>
                    </a:p>
                    <a:p>
                      <a:pPr>
                        <a:lnSpc>
                          <a:spcPct val="115000"/>
                        </a:lnSpc>
                        <a:spcAft>
                          <a:spcPts val="1000"/>
                        </a:spcAft>
                      </a:pPr>
                      <a:r>
                        <a:rPr lang="en-ZA" sz="1100" dirty="0">
                          <a:solidFill>
                            <a:schemeClr val="tx1"/>
                          </a:solidFill>
                          <a:effectLst/>
                        </a:rPr>
                        <a:t>0.67%</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a:solidFill>
                            <a:schemeClr val="tx1"/>
                          </a:solidFill>
                          <a:effectLst/>
                        </a:rPr>
                        <a:t>0.99% (2367)</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0"/>
                        </a:spcAft>
                      </a:pPr>
                      <a:r>
                        <a:rPr lang="en-ZA" sz="1100">
                          <a:solidFill>
                            <a:schemeClr val="tx1"/>
                          </a:solidFill>
                          <a:effectLst/>
                        </a:rPr>
                        <a:t>0.56</a:t>
                      </a:r>
                    </a:p>
                    <a:p>
                      <a:pPr>
                        <a:lnSpc>
                          <a:spcPct val="115000"/>
                        </a:lnSpc>
                        <a:spcAft>
                          <a:spcPts val="0"/>
                        </a:spcAft>
                      </a:pPr>
                      <a:r>
                        <a:rPr lang="en-ZA" sz="1100">
                          <a:solidFill>
                            <a:schemeClr val="tx1"/>
                          </a:solidFill>
                          <a:effectLst/>
                        </a:rPr>
                        <a:t> </a:t>
                      </a:r>
                    </a:p>
                    <a:p>
                      <a:pPr>
                        <a:lnSpc>
                          <a:spcPct val="115000"/>
                        </a:lnSpc>
                        <a:spcAft>
                          <a:spcPts val="0"/>
                        </a:spcAft>
                      </a:pPr>
                      <a:r>
                        <a:rPr lang="en-ZA" sz="1100">
                          <a:solidFill>
                            <a:schemeClr val="tx1"/>
                          </a:solidFill>
                          <a:effectLst/>
                        </a:rPr>
                        <a:t>Total of 1344 provided with electricity (305 Urban connections and 1039 Rural connections)</a:t>
                      </a:r>
                    </a:p>
                    <a:p>
                      <a:pPr>
                        <a:lnSpc>
                          <a:spcPct val="115000"/>
                        </a:lnSpc>
                        <a:spcAft>
                          <a:spcPts val="0"/>
                        </a:spcAft>
                      </a:pPr>
                      <a:r>
                        <a:rPr lang="en-ZA" sz="1100">
                          <a:solidFill>
                            <a:schemeClr val="tx1"/>
                          </a:solidFill>
                          <a:effectLst/>
                        </a:rPr>
                        <a:t> </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0"/>
                        </a:spcAft>
                      </a:pPr>
                      <a:r>
                        <a:rPr lang="en-ZA" sz="1100">
                          <a:solidFill>
                            <a:schemeClr val="tx1"/>
                          </a:solidFill>
                          <a:effectLst/>
                        </a:rPr>
                        <a:t>0.97% </a:t>
                      </a:r>
                    </a:p>
                    <a:p>
                      <a:pPr>
                        <a:lnSpc>
                          <a:spcPct val="115000"/>
                        </a:lnSpc>
                        <a:spcAft>
                          <a:spcPts val="0"/>
                        </a:spcAft>
                      </a:pPr>
                      <a:r>
                        <a:rPr lang="en-ZA" sz="1100">
                          <a:solidFill>
                            <a:schemeClr val="tx1"/>
                          </a:solidFill>
                          <a:effectLst/>
                        </a:rPr>
                        <a:t> </a:t>
                      </a:r>
                    </a:p>
                    <a:p>
                      <a:pPr>
                        <a:lnSpc>
                          <a:spcPct val="115000"/>
                        </a:lnSpc>
                        <a:spcAft>
                          <a:spcPts val="0"/>
                        </a:spcAft>
                      </a:pPr>
                      <a:r>
                        <a:rPr lang="en-ZA" sz="1100">
                          <a:solidFill>
                            <a:schemeClr val="tx1"/>
                          </a:solidFill>
                          <a:effectLst/>
                        </a:rPr>
                        <a:t>(2333 HH) </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0"/>
                        </a:spcAft>
                      </a:pPr>
                      <a:r>
                        <a:rPr lang="en-ZA" sz="1100">
                          <a:effectLst/>
                        </a:rPr>
                        <a:t>0.78%</a:t>
                      </a:r>
                    </a:p>
                    <a:p>
                      <a:pPr>
                        <a:lnSpc>
                          <a:spcPct val="115000"/>
                        </a:lnSpc>
                        <a:spcAft>
                          <a:spcPts val="0"/>
                        </a:spcAft>
                      </a:pPr>
                      <a:r>
                        <a:rPr lang="en-ZA" sz="1100">
                          <a:effectLst/>
                        </a:rPr>
                        <a:t> </a:t>
                      </a:r>
                    </a:p>
                    <a:p>
                      <a:pPr>
                        <a:lnSpc>
                          <a:spcPct val="115000"/>
                        </a:lnSpc>
                        <a:spcAft>
                          <a:spcPts val="0"/>
                        </a:spcAft>
                      </a:pPr>
                      <a:r>
                        <a:rPr lang="en-ZA" sz="1100">
                          <a:effectLst/>
                        </a:rPr>
                        <a:t>Total of 1874 provided with electricity (244 Urban connections and 1630 Rural connections)</a:t>
                      </a:r>
                    </a:p>
                    <a:p>
                      <a:pPr>
                        <a:lnSpc>
                          <a:spcPct val="115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extLst>
                  <a:ext uri="{0D108BD9-81ED-4DB2-BD59-A6C34878D82A}">
                    <a16:rowId xmlns:a16="http://schemas.microsoft.com/office/drawing/2014/main" val="1269107633"/>
                  </a:ext>
                </a:extLst>
              </a:tr>
              <a:tr h="1786357">
                <a:tc>
                  <a:txBody>
                    <a:bodyPr/>
                    <a:lstStyle/>
                    <a:p>
                      <a:pPr>
                        <a:lnSpc>
                          <a:spcPct val="150000"/>
                        </a:lnSpc>
                        <a:spcAft>
                          <a:spcPts val="1000"/>
                        </a:spcAft>
                      </a:pPr>
                      <a:r>
                        <a:rPr lang="en-ZA" sz="1100">
                          <a:solidFill>
                            <a:schemeClr val="tx1"/>
                          </a:solidFill>
                          <a:effectLst/>
                        </a:rPr>
                        <a:t>Percent of Households with access to waste removal services 0,04% (100 HH) by 30 June 2020</a:t>
                      </a:r>
                    </a:p>
                    <a:p>
                      <a:pPr>
                        <a:lnSpc>
                          <a:spcPct val="115000"/>
                        </a:lnSpc>
                        <a:spcAft>
                          <a:spcPts val="1000"/>
                        </a:spcAft>
                      </a:pPr>
                      <a:r>
                        <a:rPr lang="en-ZA" sz="1100">
                          <a:solidFill>
                            <a:schemeClr val="tx1"/>
                          </a:solidFill>
                          <a:effectLst/>
                        </a:rPr>
                        <a:t> </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a:solidFill>
                            <a:schemeClr val="tx1"/>
                          </a:solidFill>
                          <a:effectLst/>
                        </a:rPr>
                        <a:t>43.08% (103015)</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50000"/>
                        </a:lnSpc>
                        <a:spcAft>
                          <a:spcPts val="1000"/>
                        </a:spcAft>
                      </a:pPr>
                      <a:r>
                        <a:rPr lang="en-ZA" sz="1100">
                          <a:solidFill>
                            <a:schemeClr val="tx1"/>
                          </a:solidFill>
                          <a:effectLst/>
                        </a:rPr>
                        <a:t>43.26 (103463 HH)</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50000"/>
                        </a:lnSpc>
                        <a:spcAft>
                          <a:spcPts val="1000"/>
                        </a:spcAft>
                      </a:pPr>
                      <a:r>
                        <a:rPr lang="en-ZA" sz="1100">
                          <a:solidFill>
                            <a:schemeClr val="tx1"/>
                          </a:solidFill>
                          <a:effectLst/>
                        </a:rPr>
                        <a:t>476</a:t>
                      </a:r>
                    </a:p>
                    <a:p>
                      <a:pPr>
                        <a:lnSpc>
                          <a:spcPct val="150000"/>
                        </a:lnSpc>
                        <a:spcAft>
                          <a:spcPts val="1000"/>
                        </a:spcAft>
                      </a:pPr>
                      <a:r>
                        <a:rPr lang="en-ZA" sz="1100">
                          <a:solidFill>
                            <a:schemeClr val="tx1"/>
                          </a:solidFill>
                          <a:effectLst/>
                        </a:rPr>
                        <a:t>(0.20%)</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a:solidFill>
                            <a:schemeClr val="tx1"/>
                          </a:solidFill>
                          <a:effectLst/>
                        </a:rPr>
                        <a:t>0.08% (200 HH)</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50000"/>
                        </a:lnSpc>
                        <a:spcAft>
                          <a:spcPts val="1000"/>
                        </a:spcAft>
                      </a:pPr>
                      <a:r>
                        <a:rPr lang="en-ZA" sz="1100">
                          <a:solidFill>
                            <a:schemeClr val="tx1"/>
                          </a:solidFill>
                          <a:effectLst/>
                        </a:rPr>
                        <a:t>0.23% </a:t>
                      </a:r>
                    </a:p>
                    <a:p>
                      <a:pPr>
                        <a:lnSpc>
                          <a:spcPct val="150000"/>
                        </a:lnSpc>
                        <a:spcAft>
                          <a:spcPts val="1000"/>
                        </a:spcAft>
                      </a:pPr>
                      <a:r>
                        <a:rPr lang="en-ZA" sz="1100">
                          <a:solidFill>
                            <a:schemeClr val="tx1"/>
                          </a:solidFill>
                          <a:effectLst/>
                        </a:rPr>
                        <a:t>New (541 households ) received weekly refuse removal service</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50000"/>
                        </a:lnSpc>
                        <a:spcAft>
                          <a:spcPts val="1000"/>
                        </a:spcAft>
                      </a:pPr>
                      <a:r>
                        <a:rPr lang="en-ZA" sz="1100">
                          <a:solidFill>
                            <a:schemeClr val="tx1"/>
                          </a:solidFill>
                          <a:effectLst/>
                        </a:rPr>
                        <a:t>0,04% (100 HH) </a:t>
                      </a:r>
                    </a:p>
                    <a:p>
                      <a:pPr>
                        <a:lnSpc>
                          <a:spcPct val="150000"/>
                        </a:lnSpc>
                        <a:spcAft>
                          <a:spcPts val="1000"/>
                        </a:spcAft>
                      </a:pPr>
                      <a:r>
                        <a:rPr lang="en-ZA" sz="1100">
                          <a:solidFill>
                            <a:schemeClr val="tx1"/>
                          </a:solidFill>
                          <a:effectLst/>
                        </a:rPr>
                        <a:t> </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50000"/>
                        </a:lnSpc>
                        <a:spcAft>
                          <a:spcPts val="1000"/>
                        </a:spcAft>
                      </a:pPr>
                      <a:r>
                        <a:rPr lang="en-ZA" sz="1100">
                          <a:effectLst/>
                        </a:rPr>
                        <a:t>0.06%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extLst>
                  <a:ext uri="{0D108BD9-81ED-4DB2-BD59-A6C34878D82A}">
                    <a16:rowId xmlns:a16="http://schemas.microsoft.com/office/drawing/2014/main" val="1698800926"/>
                  </a:ext>
                </a:extLst>
              </a:tr>
              <a:tr h="1099043">
                <a:tc>
                  <a:txBody>
                    <a:bodyPr/>
                    <a:lstStyle/>
                    <a:p>
                      <a:pPr>
                        <a:lnSpc>
                          <a:spcPct val="115000"/>
                        </a:lnSpc>
                        <a:spcAft>
                          <a:spcPts val="1000"/>
                        </a:spcAft>
                      </a:pPr>
                      <a:r>
                        <a:rPr lang="en-ZA" sz="1100" dirty="0">
                          <a:solidFill>
                            <a:schemeClr val="tx1"/>
                          </a:solidFill>
                          <a:effectLst/>
                        </a:rPr>
                        <a:t>Percentage of Households with access to free basic services to all qualifying households in the municipal's area of jurisdiction</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a:solidFill>
                            <a:schemeClr val="tx1"/>
                          </a:solidFill>
                          <a:effectLst/>
                        </a:rPr>
                        <a:t>45 000</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a:solidFill>
                            <a:schemeClr val="tx1"/>
                          </a:solidFill>
                          <a:effectLst/>
                        </a:rPr>
                        <a:t>34023</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a:solidFill>
                            <a:schemeClr val="tx1"/>
                          </a:solidFill>
                          <a:effectLst/>
                        </a:rPr>
                        <a:t>30000 (100%)</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dirty="0">
                          <a:solidFill>
                            <a:schemeClr val="tx1"/>
                          </a:solidFill>
                          <a:effectLst/>
                        </a:rPr>
                        <a:t>100%</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a:solidFill>
                            <a:schemeClr val="tx1"/>
                          </a:solidFill>
                          <a:effectLst/>
                        </a:rPr>
                        <a:t>100% of indigent registered received benefits</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dirty="0">
                          <a:solidFill>
                            <a:schemeClr val="tx1"/>
                          </a:solidFill>
                          <a:effectLst/>
                        </a:rPr>
                        <a:t>100% of indigent registered received benefits</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tc>
                  <a:txBody>
                    <a:bodyPr/>
                    <a:lstStyle/>
                    <a:p>
                      <a:pPr>
                        <a:lnSpc>
                          <a:spcPct val="115000"/>
                        </a:lnSpc>
                        <a:spcAft>
                          <a:spcPts val="1000"/>
                        </a:spcAft>
                      </a:pPr>
                      <a:r>
                        <a:rPr lang="en-ZA" sz="1100" dirty="0">
                          <a:effectLst/>
                        </a:rPr>
                        <a:t>100%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552" marR="27552" marT="0" marB="0"/>
                </a:tc>
                <a:extLst>
                  <a:ext uri="{0D108BD9-81ED-4DB2-BD59-A6C34878D82A}">
                    <a16:rowId xmlns:a16="http://schemas.microsoft.com/office/drawing/2014/main" val="2612326490"/>
                  </a:ext>
                </a:extLst>
              </a:tr>
            </a:tbl>
          </a:graphicData>
        </a:graphic>
      </p:graphicFrame>
    </p:spTree>
    <p:extLst>
      <p:ext uri="{BB962C8B-B14F-4D97-AF65-F5344CB8AC3E}">
        <p14:creationId xmlns:p14="http://schemas.microsoft.com/office/powerpoint/2010/main" val="2135027054"/>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23. Performance </a:t>
            </a:r>
            <a:r>
              <a:rPr lang="en-ZA" sz="3200" dirty="0" smtClean="0"/>
              <a:t>challenges 2019/20</a:t>
            </a:r>
            <a:endParaRPr lang="en-ZA" sz="3200" dirty="0"/>
          </a:p>
        </p:txBody>
      </p:sp>
      <p:sp>
        <p:nvSpPr>
          <p:cNvPr id="3" name="Content Placeholder 2"/>
          <p:cNvSpPr>
            <a:spLocks noGrp="1"/>
          </p:cNvSpPr>
          <p:nvPr>
            <p:ph idx="1"/>
          </p:nvPr>
        </p:nvSpPr>
        <p:spPr/>
        <p:txBody>
          <a:bodyPr>
            <a:normAutofit fontScale="92500" lnSpcReduction="10000"/>
          </a:bodyPr>
          <a:lstStyle/>
          <a:p>
            <a:pPr algn="just"/>
            <a:r>
              <a:rPr lang="en-ZA" dirty="0"/>
              <a:t>Section 46 (1) of the Local Government: Municipal Systems Act, Act 32 of 2000 requires municipalities to prepare the performance report that reflects the performance of the municipality and that of its external service providers. Polokwane municipality wishes to highlight that some projects were delayed during the 2019/20 implementation year. The said projects were not completed on time due to various challenges such as:</a:t>
            </a:r>
          </a:p>
          <a:p>
            <a:endParaRPr lang="en-ZA" dirty="0"/>
          </a:p>
        </p:txBody>
      </p:sp>
    </p:spTree>
    <p:extLst>
      <p:ext uri="{BB962C8B-B14F-4D97-AF65-F5344CB8AC3E}">
        <p14:creationId xmlns:p14="http://schemas.microsoft.com/office/powerpoint/2010/main" val="1279572908"/>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dirty="0" smtClean="0"/>
              <a:t>23. Performance </a:t>
            </a:r>
            <a:r>
              <a:rPr lang="en-ZA" sz="3200" dirty="0"/>
              <a:t>challenges </a:t>
            </a:r>
            <a:r>
              <a:rPr lang="en-ZA" sz="3200" dirty="0" smtClean="0"/>
              <a:t>2019/20 (</a:t>
            </a:r>
            <a:r>
              <a:rPr lang="en-ZA" sz="3200" dirty="0" err="1" smtClean="0"/>
              <a:t>cont</a:t>
            </a:r>
            <a:r>
              <a:rPr lang="en-ZA" sz="3200" dirty="0" smtClean="0"/>
              <a:t>….)</a:t>
            </a:r>
            <a:endParaRPr lang="en-ZA" sz="3200" dirty="0"/>
          </a:p>
        </p:txBody>
      </p:sp>
      <p:sp>
        <p:nvSpPr>
          <p:cNvPr id="3" name="Content Placeholder 2"/>
          <p:cNvSpPr>
            <a:spLocks noGrp="1"/>
          </p:cNvSpPr>
          <p:nvPr>
            <p:ph idx="1"/>
          </p:nvPr>
        </p:nvSpPr>
        <p:spPr/>
        <p:txBody>
          <a:bodyPr>
            <a:normAutofit fontScale="55000" lnSpcReduction="20000"/>
          </a:bodyPr>
          <a:lstStyle/>
          <a:p>
            <a:pPr lvl="0"/>
            <a:r>
              <a:rPr lang="en-ZA" dirty="0"/>
              <a:t>Poor performance of service providers leading to delays.</a:t>
            </a:r>
          </a:p>
          <a:p>
            <a:pPr lvl="0"/>
            <a:r>
              <a:rPr lang="en-ZA" dirty="0"/>
              <a:t>Terminations of contracts.</a:t>
            </a:r>
          </a:p>
          <a:p>
            <a:pPr lvl="0"/>
            <a:r>
              <a:rPr lang="en-ZA" dirty="0"/>
              <a:t>Delays in approvals of technical reports.</a:t>
            </a:r>
          </a:p>
          <a:p>
            <a:pPr lvl="0"/>
            <a:r>
              <a:rPr lang="en-ZA" dirty="0"/>
              <a:t>Delays in the approval of Implementation Readiness Status (IRS) documents prevent the municipality from conducting long term planning on water and waste water projects. </a:t>
            </a:r>
          </a:p>
          <a:p>
            <a:pPr lvl="0"/>
            <a:r>
              <a:rPr lang="en-ZA" dirty="0"/>
              <a:t>Stopping of projects by community members.</a:t>
            </a:r>
          </a:p>
          <a:p>
            <a:pPr lvl="0"/>
            <a:r>
              <a:rPr lang="en-ZA" dirty="0"/>
              <a:t>Prolonged procurement process of service providers in some instances.</a:t>
            </a:r>
          </a:p>
          <a:p>
            <a:pPr lvl="0"/>
            <a:r>
              <a:rPr lang="en-ZA" dirty="0"/>
              <a:t>Completed but dysfunctional water supply and waste management projects due to outstanding electricity connections by Eskom.</a:t>
            </a:r>
          </a:p>
          <a:p>
            <a:pPr lvl="0"/>
            <a:r>
              <a:rPr lang="en-ZA" dirty="0"/>
              <a:t>Vandalism of completed infrastructure.</a:t>
            </a:r>
          </a:p>
          <a:p>
            <a:pPr lvl="0"/>
            <a:r>
              <a:rPr lang="en-ZA" dirty="0"/>
              <a:t>Project stoppage due to national lockdown (Recent and critical challenge).</a:t>
            </a:r>
          </a:p>
          <a:p>
            <a:pPr lvl="0"/>
            <a:r>
              <a:rPr lang="en-ZA" dirty="0"/>
              <a:t>The sites have to comply with new OHS protocols and Guidelines of the National Institute for Occupational Health and Communicable Diseases taken, which has a potential a delay in resumption of projects after issuing of work permits.</a:t>
            </a:r>
          </a:p>
          <a:p>
            <a:endParaRPr lang="en-ZA" dirty="0"/>
          </a:p>
        </p:txBody>
      </p:sp>
    </p:spTree>
    <p:extLst>
      <p:ext uri="{BB962C8B-B14F-4D97-AF65-F5344CB8AC3E}">
        <p14:creationId xmlns:p14="http://schemas.microsoft.com/office/powerpoint/2010/main" val="577472895"/>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724"/>
            <a:ext cx="7461762" cy="895004"/>
          </a:xfrm>
        </p:spPr>
        <p:txBody>
          <a:bodyPr>
            <a:normAutofit/>
          </a:bodyPr>
          <a:lstStyle/>
          <a:p>
            <a:r>
              <a:rPr lang="en-ZA" sz="2400" dirty="0" smtClean="0"/>
              <a:t>24. Management </a:t>
            </a:r>
            <a:r>
              <a:rPr lang="en-ZA" sz="2400" dirty="0"/>
              <a:t>Measures taken to improve performance in the 2019/20 Financial Year</a:t>
            </a:r>
          </a:p>
        </p:txBody>
      </p:sp>
      <p:sp>
        <p:nvSpPr>
          <p:cNvPr id="3" name="Content Placeholder 2"/>
          <p:cNvSpPr>
            <a:spLocks noGrp="1"/>
          </p:cNvSpPr>
          <p:nvPr>
            <p:ph idx="1"/>
          </p:nvPr>
        </p:nvSpPr>
        <p:spPr/>
        <p:txBody>
          <a:bodyPr>
            <a:normAutofit fontScale="62500" lnSpcReduction="20000"/>
          </a:bodyPr>
          <a:lstStyle/>
          <a:p>
            <a:pPr lvl="0"/>
            <a:r>
              <a:rPr lang="en-ZA" dirty="0"/>
              <a:t>The municipality continues to improve projects planning across all funding sources. Project planning for each financial year commences in the third and fourth quarter in order to ensure that project implementation is achieved by the first quarter of each implementation year. </a:t>
            </a:r>
          </a:p>
          <a:p>
            <a:pPr lvl="0"/>
            <a:r>
              <a:rPr lang="en-ZA" dirty="0"/>
              <a:t>The municipality uses a multiyear implementation approach for medium to long term projects with the aim of improving the rate of service delivery and back lock eradication. </a:t>
            </a:r>
          </a:p>
          <a:p>
            <a:pPr lvl="0"/>
            <a:r>
              <a:rPr lang="en-ZA" dirty="0"/>
              <a:t>The municipality further uses a three-year panel for professional service providers for project preparations and planning. </a:t>
            </a:r>
          </a:p>
          <a:p>
            <a:pPr lvl="0"/>
            <a:r>
              <a:rPr lang="en-ZA" dirty="0"/>
              <a:t>Putting technical support in place for interventions for poor performing projects.</a:t>
            </a:r>
          </a:p>
          <a:p>
            <a:pPr lvl="0"/>
            <a:r>
              <a:rPr lang="en-ZA" dirty="0"/>
              <a:t>Adopting new strategies to maintain business continuity while working remotely to combat the spread of COVID 19 virus in the workplace.</a:t>
            </a:r>
          </a:p>
          <a:p>
            <a:endParaRPr lang="en-ZA" dirty="0"/>
          </a:p>
        </p:txBody>
      </p:sp>
    </p:spTree>
    <p:extLst>
      <p:ext uri="{BB962C8B-B14F-4D97-AF65-F5344CB8AC3E}">
        <p14:creationId xmlns:p14="http://schemas.microsoft.com/office/powerpoint/2010/main" val="1162004342"/>
      </p:ext>
    </p:extLst>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755650" y="1905000"/>
            <a:ext cx="7848600" cy="3124200"/>
          </a:xfrm>
        </p:spPr>
        <p:txBody>
          <a:bodyPr/>
          <a:lstStyle/>
          <a:p>
            <a:endParaRPr lang="en-US" altLang="en-US" b="1" dirty="0" smtClean="0"/>
          </a:p>
          <a:p>
            <a:pPr algn="ctr" fontAlgn="base">
              <a:lnSpc>
                <a:spcPct val="90000"/>
              </a:lnSpc>
              <a:spcBef>
                <a:spcPct val="0"/>
              </a:spcBef>
              <a:spcAft>
                <a:spcPts val="1000"/>
              </a:spcAft>
              <a:buFontTx/>
              <a:buNone/>
            </a:pPr>
            <a:r>
              <a:rPr lang="en-US" altLang="en-US" b="1" cap="all" spc="150" dirty="0" smtClean="0">
                <a:solidFill>
                  <a:schemeClr val="tx1"/>
                </a:solidFill>
                <a:latin typeface="+mj-lt"/>
                <a:ea typeface="+mj-ea"/>
                <a:cs typeface="+mj-cs"/>
              </a:rPr>
              <a:t>25. </a:t>
            </a:r>
            <a:r>
              <a:rPr lang="en-US" altLang="en-US" b="1" cap="all" spc="150" dirty="0">
                <a:solidFill>
                  <a:schemeClr val="tx1"/>
                </a:solidFill>
                <a:latin typeface="+mj-lt"/>
                <a:ea typeface="+mj-ea"/>
                <a:cs typeface="+mj-cs"/>
              </a:rPr>
              <a:t>Auditor General’s Report </a:t>
            </a:r>
          </a:p>
          <a:p>
            <a:pPr algn="ctr" fontAlgn="base">
              <a:lnSpc>
                <a:spcPct val="90000"/>
              </a:lnSpc>
              <a:spcBef>
                <a:spcPct val="0"/>
              </a:spcBef>
              <a:spcAft>
                <a:spcPts val="1000"/>
              </a:spcAft>
              <a:buFontTx/>
              <a:buNone/>
            </a:pPr>
            <a:r>
              <a:rPr lang="en-US" altLang="en-US" b="1" cap="all" spc="150" dirty="0">
                <a:solidFill>
                  <a:schemeClr val="tx1"/>
                </a:solidFill>
                <a:latin typeface="+mj-lt"/>
                <a:ea typeface="+mj-ea"/>
                <a:cs typeface="+mj-cs"/>
              </a:rPr>
              <a:t>     </a:t>
            </a:r>
            <a:r>
              <a:rPr lang="en-US" altLang="en-US" b="1" cap="all" spc="150" dirty="0" smtClean="0">
                <a:solidFill>
                  <a:schemeClr val="tx1"/>
                </a:solidFill>
                <a:latin typeface="+mj-lt"/>
                <a:ea typeface="+mj-ea"/>
                <a:cs typeface="+mj-cs"/>
              </a:rPr>
              <a:t>2019/20 </a:t>
            </a:r>
            <a:endParaRPr lang="en-US" altLang="en-US" b="1" cap="all" spc="150" dirty="0">
              <a:solidFill>
                <a:schemeClr val="tx1"/>
              </a:solidFill>
              <a:latin typeface="+mj-lt"/>
              <a:ea typeface="+mj-ea"/>
              <a:cs typeface="+mj-cs"/>
            </a:endParaRPr>
          </a:p>
          <a:p>
            <a:pPr algn="ctr" fontAlgn="base">
              <a:lnSpc>
                <a:spcPct val="90000"/>
              </a:lnSpc>
              <a:spcBef>
                <a:spcPct val="0"/>
              </a:spcBef>
              <a:spcAft>
                <a:spcPts val="1000"/>
              </a:spcAft>
              <a:buFontTx/>
              <a:buNone/>
            </a:pPr>
            <a:r>
              <a:rPr lang="en-US" altLang="en-US" b="1" cap="all" spc="150" dirty="0">
                <a:solidFill>
                  <a:schemeClr val="tx1"/>
                </a:solidFill>
                <a:latin typeface="+mj-lt"/>
                <a:ea typeface="+mj-ea"/>
                <a:cs typeface="+mj-cs"/>
              </a:rPr>
              <a:t>Financial Year and Audit Opinion</a:t>
            </a:r>
            <a:endParaRPr lang="en-ZA" altLang="en-US" b="1" cap="all" spc="150" dirty="0">
              <a:solidFill>
                <a:schemeClr val="tx1"/>
              </a:solidFill>
              <a:latin typeface="+mj-lt"/>
              <a:ea typeface="+mj-ea"/>
              <a:cs typeface="+mj-cs"/>
            </a:endParaRPr>
          </a:p>
          <a:p>
            <a:pPr algn="ctr"/>
            <a:endParaRPr lang="en-ZA" altLang="en-US" dirty="0" smtClean="0"/>
          </a:p>
        </p:txBody>
      </p:sp>
    </p:spTree>
    <p:extLst>
      <p:ext uri="{BB962C8B-B14F-4D97-AF65-F5344CB8AC3E}">
        <p14:creationId xmlns:p14="http://schemas.microsoft.com/office/powerpoint/2010/main" val="4080002433"/>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38200" y="260350"/>
            <a:ext cx="7804663" cy="686517"/>
          </a:xfrm>
        </p:spPr>
        <p:txBody>
          <a:bodyPr>
            <a:normAutofit/>
          </a:bodyPr>
          <a:lstStyle/>
          <a:p>
            <a:pPr marL="228600" indent="-228600" fontAlgn="base">
              <a:spcAft>
                <a:spcPts val="1000"/>
              </a:spcAft>
              <a:buClr>
                <a:schemeClr val="tx2"/>
              </a:buClr>
            </a:pPr>
            <a:r>
              <a:rPr lang="en-ZA" altLang="en-US" sz="3200" b="1" dirty="0" smtClean="0">
                <a:solidFill>
                  <a:schemeClr val="tx1"/>
                </a:solidFill>
              </a:rPr>
              <a:t>25.1  </a:t>
            </a:r>
            <a:r>
              <a:rPr lang="en-ZA" altLang="en-US" sz="3200" b="1" dirty="0">
                <a:solidFill>
                  <a:schemeClr val="tx1"/>
                </a:solidFill>
              </a:rPr>
              <a:t>Auditor General’s Report</a:t>
            </a:r>
          </a:p>
        </p:txBody>
      </p:sp>
      <p:sp>
        <p:nvSpPr>
          <p:cNvPr id="25603" name="Content Placeholder 2"/>
          <p:cNvSpPr>
            <a:spLocks noGrp="1"/>
          </p:cNvSpPr>
          <p:nvPr>
            <p:ph idx="1"/>
          </p:nvPr>
        </p:nvSpPr>
        <p:spPr/>
        <p:txBody>
          <a:bodyPr/>
          <a:lstStyle/>
          <a:p>
            <a:pPr eaLnBrk="1" hangingPunct="1">
              <a:buFontTx/>
              <a:buNone/>
            </a:pPr>
            <a:endParaRPr lang="en-US" altLang="en-US" smtClean="0"/>
          </a:p>
          <a:p>
            <a:pPr>
              <a:buFontTx/>
              <a:buNone/>
            </a:pPr>
            <a:endParaRPr lang="en-ZA" altLang="en-US" smtClean="0"/>
          </a:p>
        </p:txBody>
      </p:sp>
      <p:graphicFrame>
        <p:nvGraphicFramePr>
          <p:cNvPr id="2" name="Table 1"/>
          <p:cNvGraphicFramePr>
            <a:graphicFrameLocks noGrp="1"/>
          </p:cNvGraphicFramePr>
          <p:nvPr>
            <p:extLst>
              <p:ext uri="{D42A27DB-BD31-4B8C-83A1-F6EECF244321}">
                <p14:modId xmlns:p14="http://schemas.microsoft.com/office/powerpoint/2010/main" val="870396092"/>
              </p:ext>
            </p:extLst>
          </p:nvPr>
        </p:nvGraphicFramePr>
        <p:xfrm>
          <a:off x="666220" y="1371600"/>
          <a:ext cx="7976643" cy="4366709"/>
        </p:xfrm>
        <a:graphic>
          <a:graphicData uri="http://schemas.openxmlformats.org/drawingml/2006/table">
            <a:tbl>
              <a:tblPr firstRow="1" firstCol="1" bandRow="1">
                <a:tableStyleId>{5C22544A-7EE6-4342-B048-85BDC9FD1C3A}</a:tableStyleId>
              </a:tblPr>
              <a:tblGrid>
                <a:gridCol w="3078410">
                  <a:extLst>
                    <a:ext uri="{9D8B030D-6E8A-4147-A177-3AD203B41FA5}">
                      <a16:colId xmlns:a16="http://schemas.microsoft.com/office/drawing/2014/main" val="20000"/>
                    </a:ext>
                  </a:extLst>
                </a:gridCol>
                <a:gridCol w="4898233">
                  <a:extLst>
                    <a:ext uri="{9D8B030D-6E8A-4147-A177-3AD203B41FA5}">
                      <a16:colId xmlns:a16="http://schemas.microsoft.com/office/drawing/2014/main" val="20001"/>
                    </a:ext>
                  </a:extLst>
                </a:gridCol>
              </a:tblGrid>
              <a:tr h="800322">
                <a:tc>
                  <a:txBody>
                    <a:bodyPr/>
                    <a:lstStyle/>
                    <a:p>
                      <a:pPr algn="ctr">
                        <a:lnSpc>
                          <a:spcPct val="107000"/>
                        </a:lnSpc>
                        <a:spcAft>
                          <a:spcPts val="800"/>
                        </a:spcAft>
                      </a:pPr>
                      <a:r>
                        <a:rPr lang="en-GB" sz="1600" b="1" kern="1200" dirty="0">
                          <a:solidFill>
                            <a:schemeClr val="tx1"/>
                          </a:solidFill>
                          <a:effectLst/>
                          <a:latin typeface="Arial Black" panose="020B0A04020102020204" pitchFamily="34" charset="0"/>
                        </a:rPr>
                        <a:t>FINANCIAL YEAR</a:t>
                      </a:r>
                      <a:endParaRPr lang="en-GB" sz="16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a:lnSpc>
                          <a:spcPct val="107000"/>
                        </a:lnSpc>
                        <a:spcAft>
                          <a:spcPts val="800"/>
                        </a:spcAft>
                      </a:pPr>
                      <a:r>
                        <a:rPr lang="en-GB" sz="1600" b="1" kern="1200" dirty="0">
                          <a:solidFill>
                            <a:schemeClr val="tx1"/>
                          </a:solidFill>
                          <a:effectLst/>
                          <a:latin typeface="Arial Black" panose="020B0A04020102020204" pitchFamily="34" charset="0"/>
                        </a:rPr>
                        <a:t>AUDIT </a:t>
                      </a:r>
                      <a:r>
                        <a:rPr lang="en-GB" sz="1600" b="1" kern="1200" dirty="0" smtClean="0">
                          <a:solidFill>
                            <a:schemeClr val="tx1"/>
                          </a:solidFill>
                          <a:effectLst/>
                          <a:latin typeface="Arial Black" panose="020B0A04020102020204" pitchFamily="34" charset="0"/>
                        </a:rPr>
                        <a:t>OUTCOME</a:t>
                      </a:r>
                    </a:p>
                    <a:p>
                      <a:pPr algn="ctr">
                        <a:lnSpc>
                          <a:spcPct val="107000"/>
                        </a:lnSpc>
                        <a:spcAft>
                          <a:spcPts val="800"/>
                        </a:spcAft>
                      </a:pPr>
                      <a:endParaRPr lang="en-GB" sz="16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0"/>
                  </a:ext>
                </a:extLst>
              </a:tr>
              <a:tr h="598124">
                <a:tc>
                  <a:txBody>
                    <a:bodyPr/>
                    <a:lstStyle/>
                    <a:p>
                      <a:pPr algn="ctr">
                        <a:lnSpc>
                          <a:spcPct val="107000"/>
                        </a:lnSpc>
                        <a:spcAft>
                          <a:spcPts val="800"/>
                        </a:spcAft>
                      </a:pPr>
                      <a:r>
                        <a:rPr lang="en-GB" sz="1800" b="1" kern="1200" dirty="0">
                          <a:solidFill>
                            <a:schemeClr val="tx1"/>
                          </a:solidFill>
                          <a:effectLst/>
                        </a:rPr>
                        <a:t>2013/2014</a:t>
                      </a: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Aft>
                          <a:spcPts val="800"/>
                        </a:spcAft>
                      </a:pPr>
                      <a:r>
                        <a:rPr lang="en-GB" sz="1800" b="1" kern="1200" dirty="0" smtClean="0">
                          <a:effectLst/>
                        </a:rPr>
                        <a:t>Qualified</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1"/>
                  </a:ext>
                </a:extLst>
              </a:tr>
              <a:tr h="611498">
                <a:tc>
                  <a:txBody>
                    <a:bodyPr/>
                    <a:lstStyle/>
                    <a:p>
                      <a:pPr algn="ctr">
                        <a:lnSpc>
                          <a:spcPct val="107000"/>
                        </a:lnSpc>
                        <a:spcAft>
                          <a:spcPts val="800"/>
                        </a:spcAft>
                      </a:pPr>
                      <a:r>
                        <a:rPr lang="en-GB" sz="1800" b="1" kern="1200" dirty="0">
                          <a:solidFill>
                            <a:schemeClr val="tx1"/>
                          </a:solidFill>
                          <a:effectLst/>
                        </a:rPr>
                        <a:t>2014/2015</a:t>
                      </a: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Aft>
                          <a:spcPts val="800"/>
                        </a:spcAft>
                      </a:pPr>
                      <a:r>
                        <a:rPr lang="en-GB" sz="1800" b="1" kern="1200" dirty="0">
                          <a:effectLst/>
                        </a:rPr>
                        <a:t>Unqualified ( Matters of Emphasis)</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2"/>
                  </a:ext>
                </a:extLst>
              </a:tr>
              <a:tr h="471353">
                <a:tc>
                  <a:txBody>
                    <a:bodyPr/>
                    <a:lstStyle/>
                    <a:p>
                      <a:pPr algn="ctr">
                        <a:lnSpc>
                          <a:spcPct val="107000"/>
                        </a:lnSpc>
                        <a:spcAft>
                          <a:spcPts val="800"/>
                        </a:spcAft>
                      </a:pPr>
                      <a:r>
                        <a:rPr lang="en-GB" sz="1800" b="1" kern="1200" dirty="0">
                          <a:solidFill>
                            <a:schemeClr val="tx1"/>
                          </a:solidFill>
                          <a:effectLst/>
                        </a:rPr>
                        <a:t>2015/2016</a:t>
                      </a: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Aft>
                          <a:spcPts val="800"/>
                        </a:spcAft>
                      </a:pPr>
                      <a:r>
                        <a:rPr lang="en-GB" sz="1800" b="1" kern="1200" dirty="0">
                          <a:effectLst/>
                        </a:rPr>
                        <a:t>Unqualified ( Matters of Emphasis)</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3"/>
                  </a:ext>
                </a:extLst>
              </a:tr>
              <a:tr h="471353">
                <a:tc>
                  <a:txBody>
                    <a:bodyPr/>
                    <a:lstStyle/>
                    <a:p>
                      <a:pPr algn="ctr">
                        <a:lnSpc>
                          <a:spcPct val="107000"/>
                        </a:lnSpc>
                        <a:spcAft>
                          <a:spcPts val="800"/>
                        </a:spcAft>
                      </a:pPr>
                      <a:r>
                        <a:rPr lang="en-GB" sz="1800" b="1" kern="1200" dirty="0">
                          <a:solidFill>
                            <a:schemeClr val="tx1"/>
                          </a:solidFill>
                          <a:effectLst/>
                        </a:rPr>
                        <a:t>2016/2017</a:t>
                      </a: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Aft>
                          <a:spcPts val="800"/>
                        </a:spcAft>
                      </a:pPr>
                      <a:r>
                        <a:rPr lang="en-GB" sz="1800" b="1" kern="1200" dirty="0">
                          <a:effectLst/>
                        </a:rPr>
                        <a:t>Qualified</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4"/>
                  </a:ext>
                </a:extLst>
              </a:tr>
              <a:tr h="471353">
                <a:tc>
                  <a:txBody>
                    <a:bodyPr/>
                    <a:lstStyle/>
                    <a:p>
                      <a:pPr algn="ctr">
                        <a:lnSpc>
                          <a:spcPct val="107000"/>
                        </a:lnSpc>
                        <a:spcAft>
                          <a:spcPts val="800"/>
                        </a:spcAft>
                      </a:pPr>
                      <a:r>
                        <a:rPr lang="en-GB" sz="1800" b="1" kern="1200" dirty="0" smtClean="0">
                          <a:solidFill>
                            <a:schemeClr val="tx1"/>
                          </a:solidFill>
                          <a:effectLst/>
                        </a:rPr>
                        <a:t>2017/2018</a:t>
                      </a: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Aft>
                          <a:spcPts val="800"/>
                        </a:spcAft>
                      </a:pPr>
                      <a:r>
                        <a:rPr lang="en-GB" sz="1800" b="1" kern="1200" dirty="0">
                          <a:effectLst/>
                        </a:rPr>
                        <a:t>Qualified</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5"/>
                  </a:ext>
                </a:extLst>
              </a:tr>
              <a:tr h="471353">
                <a:tc>
                  <a:txBody>
                    <a:bodyPr/>
                    <a:lstStyle/>
                    <a:p>
                      <a:pPr algn="ctr">
                        <a:lnSpc>
                          <a:spcPct val="107000"/>
                        </a:lnSpc>
                        <a:spcAft>
                          <a:spcPts val="800"/>
                        </a:spcAft>
                      </a:pPr>
                      <a:r>
                        <a:rPr lang="en-GB" sz="1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2018/2019</a:t>
                      </a: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Aft>
                          <a:spcPts val="800"/>
                        </a:spcAft>
                      </a:pP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Qualified</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3992834992"/>
                  </a:ext>
                </a:extLst>
              </a:tr>
              <a:tr h="471353">
                <a:tc>
                  <a:txBody>
                    <a:bodyPr/>
                    <a:lstStyle/>
                    <a:p>
                      <a:pPr algn="ctr">
                        <a:lnSpc>
                          <a:spcPct val="107000"/>
                        </a:lnSpc>
                        <a:spcAft>
                          <a:spcPts val="800"/>
                        </a:spcAft>
                      </a:pPr>
                      <a:r>
                        <a:rPr lang="en-GB" sz="1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2019/2020</a:t>
                      </a: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Aft>
                          <a:spcPts val="800"/>
                        </a:spcAft>
                      </a:pP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Qualified</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207867867"/>
                  </a:ext>
                </a:extLst>
              </a:tr>
            </a:tbl>
          </a:graphicData>
        </a:graphic>
      </p:graphicFrame>
    </p:spTree>
    <p:extLst>
      <p:ext uri="{BB962C8B-B14F-4D97-AF65-F5344CB8AC3E}">
        <p14:creationId xmlns:p14="http://schemas.microsoft.com/office/powerpoint/2010/main" val="1342894577"/>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38200" y="476250"/>
            <a:ext cx="8001000" cy="742950"/>
          </a:xfrm>
        </p:spPr>
        <p:txBody>
          <a:bodyPr>
            <a:normAutofit/>
          </a:bodyPr>
          <a:lstStyle/>
          <a:p>
            <a:pPr marL="228600" indent="-228600" fontAlgn="base">
              <a:spcAft>
                <a:spcPts val="1000"/>
              </a:spcAft>
              <a:buClr>
                <a:schemeClr val="tx2"/>
              </a:buClr>
            </a:pPr>
            <a:r>
              <a:rPr lang="en-ZA" altLang="en-US" sz="3200" b="1" dirty="0" smtClean="0">
                <a:solidFill>
                  <a:schemeClr val="tx1"/>
                </a:solidFill>
              </a:rPr>
              <a:t>25.2 </a:t>
            </a:r>
            <a:r>
              <a:rPr lang="en-ZA" altLang="en-US" sz="3200" b="1" dirty="0" smtClean="0">
                <a:solidFill>
                  <a:schemeClr val="tx1"/>
                </a:solidFill>
              </a:rPr>
              <a:t>basis for qualified opinion</a:t>
            </a:r>
            <a:endParaRPr lang="en-ZA" altLang="en-US" sz="3200" b="1" dirty="0">
              <a:solidFill>
                <a:schemeClr val="tx1"/>
              </a:solidFill>
            </a:endParaRPr>
          </a:p>
        </p:txBody>
      </p:sp>
      <p:sp>
        <p:nvSpPr>
          <p:cNvPr id="17411" name="Content Placeholder 2"/>
          <p:cNvSpPr>
            <a:spLocks noGrp="1"/>
          </p:cNvSpPr>
          <p:nvPr>
            <p:ph idx="1"/>
          </p:nvPr>
        </p:nvSpPr>
        <p:spPr>
          <a:xfrm>
            <a:off x="685800" y="1619250"/>
            <a:ext cx="7924800" cy="4810286"/>
          </a:xfrm>
        </p:spPr>
        <p:txBody>
          <a:bodyPr>
            <a:normAutofit fontScale="92500" lnSpcReduction="10000"/>
          </a:bodyPr>
          <a:lstStyle/>
          <a:p>
            <a:pPr>
              <a:defRPr/>
            </a:pPr>
            <a:r>
              <a:rPr lang="en-US" sz="2200" dirty="0" smtClean="0">
                <a:solidFill>
                  <a:schemeClr val="tx1"/>
                </a:solidFill>
                <a:latin typeface="Arial" panose="020B0604020202020204" pitchFamily="34" charset="0"/>
                <a:cs typeface="Arial" panose="020B0604020202020204" pitchFamily="34" charset="0"/>
              </a:rPr>
              <a:t>Property, plant and equipment</a:t>
            </a:r>
          </a:p>
          <a:p>
            <a:pPr>
              <a:defRPr/>
            </a:pPr>
            <a:r>
              <a:rPr lang="en-US" sz="2200" dirty="0" smtClean="0">
                <a:solidFill>
                  <a:schemeClr val="tx1"/>
                </a:solidFill>
                <a:latin typeface="Arial" panose="020B0604020202020204" pitchFamily="34" charset="0"/>
                <a:cs typeface="Arial" panose="020B0604020202020204" pitchFamily="34" charset="0"/>
              </a:rPr>
              <a:t>Investment property</a:t>
            </a:r>
          </a:p>
          <a:p>
            <a:pPr>
              <a:defRPr/>
            </a:pPr>
            <a:r>
              <a:rPr lang="en-US" sz="2200" dirty="0" smtClean="0">
                <a:solidFill>
                  <a:schemeClr val="tx1"/>
                </a:solidFill>
                <a:latin typeface="Arial" panose="020B0604020202020204" pitchFamily="34" charset="0"/>
                <a:cs typeface="Arial" panose="020B0604020202020204" pitchFamily="34" charset="0"/>
              </a:rPr>
              <a:t>Revenue and receivable from exchange transactions</a:t>
            </a:r>
          </a:p>
          <a:p>
            <a:pPr marL="0" indent="0">
              <a:buNone/>
              <a:defRPr/>
            </a:pPr>
            <a:endParaRPr lang="en-US" sz="2200" dirty="0" smtClean="0">
              <a:solidFill>
                <a:schemeClr val="tx1"/>
              </a:solidFill>
              <a:latin typeface="Arial" panose="020B0604020202020204" pitchFamily="34" charset="0"/>
              <a:cs typeface="Arial" panose="020B0604020202020204" pitchFamily="34" charset="0"/>
            </a:endParaRPr>
          </a:p>
          <a:p>
            <a:pPr>
              <a:defRPr/>
            </a:pPr>
            <a:r>
              <a:rPr lang="en-US" sz="2200" b="1" dirty="0" smtClean="0">
                <a:solidFill>
                  <a:schemeClr val="tx1"/>
                </a:solidFill>
                <a:latin typeface="Arial" panose="020B0604020202020204" pitchFamily="34" charset="0"/>
                <a:cs typeface="Arial" panose="020B0604020202020204" pitchFamily="34" charset="0"/>
              </a:rPr>
              <a:t>Emphasis of matters</a:t>
            </a:r>
          </a:p>
          <a:p>
            <a:pPr>
              <a:buFont typeface="Wingdings" panose="05000000000000000000" pitchFamily="2" charset="2"/>
              <a:buChar char="ü"/>
              <a:defRPr/>
            </a:pPr>
            <a:r>
              <a:rPr lang="en-US" sz="2200" dirty="0" smtClean="0">
                <a:solidFill>
                  <a:schemeClr val="tx1"/>
                </a:solidFill>
                <a:latin typeface="Arial" panose="020B0604020202020204" pitchFamily="34" charset="0"/>
                <a:cs typeface="Arial" panose="020B0604020202020204" pitchFamily="34" charset="0"/>
              </a:rPr>
              <a:t>Restatement of corresponding figures</a:t>
            </a:r>
          </a:p>
          <a:p>
            <a:pPr>
              <a:buFont typeface="Wingdings" panose="05000000000000000000" pitchFamily="2" charset="2"/>
              <a:buChar char="ü"/>
              <a:defRPr/>
            </a:pPr>
            <a:r>
              <a:rPr lang="en-US" sz="2200" dirty="0" smtClean="0">
                <a:solidFill>
                  <a:schemeClr val="tx1"/>
                </a:solidFill>
                <a:latin typeface="Arial" panose="020B0604020202020204" pitchFamily="34" charset="0"/>
                <a:cs typeface="Arial" panose="020B0604020202020204" pitchFamily="34" charset="0"/>
              </a:rPr>
              <a:t>Significant uncertainty </a:t>
            </a:r>
          </a:p>
          <a:p>
            <a:pPr>
              <a:buFont typeface="Wingdings" panose="05000000000000000000" pitchFamily="2" charset="2"/>
              <a:buChar char="ü"/>
              <a:defRPr/>
            </a:pPr>
            <a:r>
              <a:rPr lang="en-US" sz="2200" dirty="0" smtClean="0">
                <a:solidFill>
                  <a:schemeClr val="tx1"/>
                </a:solidFill>
                <a:latin typeface="Arial" panose="020B0604020202020204" pitchFamily="34" charset="0"/>
                <a:cs typeface="Arial" panose="020B0604020202020204" pitchFamily="34" charset="0"/>
              </a:rPr>
              <a:t>Events after reporting date</a:t>
            </a:r>
          </a:p>
          <a:p>
            <a:pPr>
              <a:buFont typeface="Wingdings" panose="05000000000000000000" pitchFamily="2" charset="2"/>
              <a:buChar char="ü"/>
              <a:defRPr/>
            </a:pPr>
            <a:r>
              <a:rPr lang="en-US" sz="2200" dirty="0" smtClean="0">
                <a:solidFill>
                  <a:schemeClr val="tx1"/>
                </a:solidFill>
                <a:latin typeface="Arial" panose="020B0604020202020204" pitchFamily="34" charset="0"/>
                <a:cs typeface="Arial" panose="020B0604020202020204" pitchFamily="34" charset="0"/>
              </a:rPr>
              <a:t>Material losses</a:t>
            </a:r>
          </a:p>
          <a:p>
            <a:pPr>
              <a:defRPr/>
            </a:pPr>
            <a:r>
              <a:rPr lang="en-US" sz="2200" b="1" dirty="0" smtClean="0">
                <a:solidFill>
                  <a:schemeClr val="tx1"/>
                </a:solidFill>
                <a:latin typeface="Arial" panose="020B0604020202020204" pitchFamily="34" charset="0"/>
                <a:cs typeface="Arial" panose="020B0604020202020204" pitchFamily="34" charset="0"/>
              </a:rPr>
              <a:t>Other Matters</a:t>
            </a:r>
          </a:p>
          <a:p>
            <a:pPr>
              <a:buFont typeface="Wingdings" panose="05000000000000000000" pitchFamily="2" charset="2"/>
              <a:buChar char="ü"/>
              <a:defRPr/>
            </a:pPr>
            <a:r>
              <a:rPr lang="en-US" sz="2200" dirty="0" smtClean="0">
                <a:solidFill>
                  <a:schemeClr val="tx1"/>
                </a:solidFill>
                <a:latin typeface="Arial" panose="020B0604020202020204" pitchFamily="34" charset="0"/>
                <a:cs typeface="Arial" panose="020B0604020202020204" pitchFamily="34" charset="0"/>
              </a:rPr>
              <a:t>Unaudited disclosures notes</a:t>
            </a:r>
          </a:p>
          <a:p>
            <a:pPr>
              <a:buFont typeface="Wingdings" panose="05000000000000000000" pitchFamily="2" charset="2"/>
              <a:buChar char="ü"/>
              <a:defRPr/>
            </a:pPr>
            <a:r>
              <a:rPr lang="en-US" sz="2200" dirty="0" smtClean="0">
                <a:solidFill>
                  <a:schemeClr val="tx1"/>
                </a:solidFill>
                <a:latin typeface="Arial" panose="020B0604020202020204" pitchFamily="34" charset="0"/>
                <a:cs typeface="Arial" panose="020B0604020202020204" pitchFamily="34" charset="0"/>
              </a:rPr>
              <a:t>Unaudited supplementary schedules</a:t>
            </a:r>
          </a:p>
          <a:p>
            <a:pPr marL="858838">
              <a:buFont typeface="Wingdings" pitchFamily="2" charset="2"/>
              <a:buChar char="Ø"/>
              <a:defRPr/>
            </a:pPr>
            <a:endParaRPr lang="en-US" sz="2200" dirty="0" smtClean="0">
              <a:solidFill>
                <a:schemeClr val="tx1"/>
              </a:solidFill>
              <a:latin typeface="Arial" panose="020B0604020202020204" pitchFamily="34" charset="0"/>
              <a:cs typeface="Arial" panose="020B0604020202020204" pitchFamily="34" charset="0"/>
            </a:endParaRPr>
          </a:p>
          <a:p>
            <a:pPr marL="457200" indent="-457200">
              <a:defRPr/>
            </a:pPr>
            <a:endParaRPr lang="en-US" sz="2200" dirty="0" smtClean="0"/>
          </a:p>
        </p:txBody>
      </p:sp>
    </p:spTree>
    <p:extLst>
      <p:ext uri="{BB962C8B-B14F-4D97-AF65-F5344CB8AC3E}">
        <p14:creationId xmlns:p14="http://schemas.microsoft.com/office/powerpoint/2010/main" val="3196752778"/>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1143000"/>
          </a:xfrm>
        </p:spPr>
        <p:txBody>
          <a:bodyPr>
            <a:normAutofit fontScale="90000"/>
          </a:bodyPr>
          <a:lstStyle/>
          <a:p>
            <a:r>
              <a:rPr lang="en-ZA" sz="2800" b="1" dirty="0" smtClean="0">
                <a:solidFill>
                  <a:schemeClr val="tx1"/>
                </a:solidFill>
              </a:rPr>
              <a:t>25.3 Progress </a:t>
            </a:r>
            <a:r>
              <a:rPr lang="en-ZA" sz="2800" b="1" dirty="0">
                <a:solidFill>
                  <a:schemeClr val="tx1"/>
                </a:solidFill>
              </a:rPr>
              <a:t>with remedial action implemented to address material issues reported</a:t>
            </a:r>
          </a:p>
        </p:txBody>
      </p:sp>
      <p:sp>
        <p:nvSpPr>
          <p:cNvPr id="3" name="Content Placeholder 2"/>
          <p:cNvSpPr>
            <a:spLocks noGrp="1"/>
          </p:cNvSpPr>
          <p:nvPr>
            <p:ph idx="1"/>
          </p:nvPr>
        </p:nvSpPr>
        <p:spPr>
          <a:xfrm>
            <a:off x="533400" y="1524000"/>
            <a:ext cx="8153400" cy="4495800"/>
          </a:xfrm>
        </p:spPr>
        <p:txBody>
          <a:bodyPr>
            <a:normAutofit fontScale="85000" lnSpcReduction="10000"/>
          </a:bodyPr>
          <a:lstStyle/>
          <a:p>
            <a:pPr lvl="0"/>
            <a:r>
              <a:rPr lang="en-ZA" sz="2800" dirty="0" smtClean="0">
                <a:solidFill>
                  <a:schemeClr val="tx1"/>
                </a:solidFill>
              </a:rPr>
              <a:t>Polokwane Municipality developed the Audit Action Plan to address all the issues raised in the 2019/20 audit report.</a:t>
            </a:r>
          </a:p>
          <a:p>
            <a:pPr lvl="0"/>
            <a:r>
              <a:rPr lang="en-ZA" sz="2800" dirty="0" smtClean="0">
                <a:solidFill>
                  <a:schemeClr val="tx1"/>
                </a:solidFill>
              </a:rPr>
              <a:t>The implementation of the Audit Action Plan is monitored through Audit Steering </a:t>
            </a:r>
            <a:r>
              <a:rPr lang="en-ZA" sz="2800" dirty="0">
                <a:solidFill>
                  <a:schemeClr val="tx1"/>
                </a:solidFill>
              </a:rPr>
              <a:t>C</a:t>
            </a:r>
            <a:r>
              <a:rPr lang="en-ZA" sz="2800" dirty="0" smtClean="0">
                <a:solidFill>
                  <a:schemeClr val="tx1"/>
                </a:solidFill>
              </a:rPr>
              <a:t>ommittee which is held every Monday with </a:t>
            </a:r>
            <a:r>
              <a:rPr lang="en-ZA" sz="2800" dirty="0">
                <a:solidFill>
                  <a:schemeClr val="tx1"/>
                </a:solidFill>
              </a:rPr>
              <a:t>all executive managers, </a:t>
            </a:r>
            <a:r>
              <a:rPr lang="en-ZA" sz="2800" dirty="0" smtClean="0">
                <a:solidFill>
                  <a:schemeClr val="tx1"/>
                </a:solidFill>
              </a:rPr>
              <a:t>Municipal Manager, Internal </a:t>
            </a:r>
            <a:r>
              <a:rPr lang="en-ZA" sz="2800" dirty="0">
                <a:solidFill>
                  <a:schemeClr val="tx1"/>
                </a:solidFill>
              </a:rPr>
              <a:t>Audit, risk </a:t>
            </a:r>
            <a:r>
              <a:rPr lang="en-ZA" sz="2800" dirty="0" smtClean="0">
                <a:solidFill>
                  <a:schemeClr val="tx1"/>
                </a:solidFill>
              </a:rPr>
              <a:t>management, and the Executive Mayor</a:t>
            </a:r>
            <a:endParaRPr lang="en-US" sz="2800" dirty="0">
              <a:solidFill>
                <a:schemeClr val="tx1"/>
              </a:solidFill>
            </a:endParaRPr>
          </a:p>
          <a:p>
            <a:pPr lvl="0"/>
            <a:r>
              <a:rPr lang="en-ZA" sz="2800" dirty="0">
                <a:solidFill>
                  <a:schemeClr val="tx1"/>
                </a:solidFill>
              </a:rPr>
              <a:t>Engagement with the AGSA to ensure an interim audit is performed with an early start to the audit in order to avoid audit findings towards the end of the audit where enough time is not afforded to address key audit findings.</a:t>
            </a:r>
            <a:endParaRPr lang="en-US" sz="2800" dirty="0">
              <a:solidFill>
                <a:schemeClr val="tx1"/>
              </a:solidFill>
            </a:endParaRPr>
          </a:p>
        </p:txBody>
      </p:sp>
    </p:spTree>
    <p:extLst>
      <p:ext uri="{BB962C8B-B14F-4D97-AF65-F5344CB8AC3E}">
        <p14:creationId xmlns:p14="http://schemas.microsoft.com/office/powerpoint/2010/main" val="590169785"/>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ZA" sz="3600" dirty="0" smtClean="0"/>
              <a:t>POLOKWANE HOUSING ASSOCIATION</a:t>
            </a:r>
            <a:endParaRPr lang="en-ZA" sz="3600" dirty="0"/>
          </a:p>
        </p:txBody>
      </p:sp>
      <p:sp>
        <p:nvSpPr>
          <p:cNvPr id="3" name="Subtitle 2"/>
          <p:cNvSpPr>
            <a:spLocks noGrp="1"/>
          </p:cNvSpPr>
          <p:nvPr>
            <p:ph type="subTitle" idx="1"/>
          </p:nvPr>
        </p:nvSpPr>
        <p:spPr/>
        <p:txBody>
          <a:bodyPr/>
          <a:lstStyle/>
          <a:p>
            <a:r>
              <a:rPr lang="en-ZA" b="1" dirty="0" smtClean="0"/>
              <a:t>ANNUAL REPORT FOR 2019-20</a:t>
            </a:r>
            <a:endParaRPr lang="en-ZA" b="1" dirty="0"/>
          </a:p>
        </p:txBody>
      </p:sp>
    </p:spTree>
    <p:extLst>
      <p:ext uri="{BB962C8B-B14F-4D97-AF65-F5344CB8AC3E}">
        <p14:creationId xmlns:p14="http://schemas.microsoft.com/office/powerpoint/2010/main" val="361164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38200" y="457200"/>
            <a:ext cx="7772400" cy="685800"/>
          </a:xfrm>
        </p:spPr>
        <p:txBody>
          <a:bodyPr/>
          <a:lstStyle/>
          <a:p>
            <a:r>
              <a:rPr lang="en-GB" altLang="en-US" sz="3200" b="1" dirty="0" smtClean="0">
                <a:solidFill>
                  <a:schemeClr val="tx1"/>
                </a:solidFill>
              </a:rPr>
              <a:t>1. Values  Statement</a:t>
            </a:r>
            <a:endParaRPr lang="en-GB" altLang="en-US" sz="3200" dirty="0" smtClean="0">
              <a:solidFill>
                <a:schemeClr val="tx1"/>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1019283890"/>
              </p:ext>
            </p:extLst>
          </p:nvPr>
        </p:nvGraphicFramePr>
        <p:xfrm>
          <a:off x="838199" y="1143001"/>
          <a:ext cx="7696201" cy="4877018"/>
        </p:xfrm>
        <a:graphic>
          <a:graphicData uri="http://schemas.openxmlformats.org/drawingml/2006/table">
            <a:tbl>
              <a:tblPr firstRow="1" bandRow="1"/>
              <a:tblGrid>
                <a:gridCol w="1873816">
                  <a:extLst>
                    <a:ext uri="{9D8B030D-6E8A-4147-A177-3AD203B41FA5}">
                      <a16:colId xmlns:a16="http://schemas.microsoft.com/office/drawing/2014/main" val="20000"/>
                    </a:ext>
                  </a:extLst>
                </a:gridCol>
                <a:gridCol w="5822385">
                  <a:extLst>
                    <a:ext uri="{9D8B030D-6E8A-4147-A177-3AD203B41FA5}">
                      <a16:colId xmlns:a16="http://schemas.microsoft.com/office/drawing/2014/main" val="20001"/>
                    </a:ext>
                  </a:extLst>
                </a:gridCol>
              </a:tblGrid>
              <a:tr h="567624">
                <a:tc>
                  <a:txBody>
                    <a:bodyPr/>
                    <a:lstStyle/>
                    <a:p>
                      <a:pPr>
                        <a:lnSpc>
                          <a:spcPct val="115000"/>
                        </a:lnSpc>
                        <a:spcAft>
                          <a:spcPts val="1000"/>
                        </a:spcAft>
                      </a:pPr>
                      <a:r>
                        <a:rPr lang="en-GB" sz="1800" b="1" dirty="0" smtClean="0">
                          <a:solidFill>
                            <a:schemeClr val="tx1"/>
                          </a:solidFill>
                          <a:effectLst/>
                          <a:latin typeface="Arial" pitchFamily="34" charset="0"/>
                          <a:ea typeface="Calibri"/>
                          <a:cs typeface="Arial" pitchFamily="34" charset="0"/>
                        </a:rPr>
                        <a:t>Values</a:t>
                      </a:r>
                      <a:endParaRPr lang="en-GB" sz="1800" dirty="0">
                        <a:solidFill>
                          <a:schemeClr val="tx1"/>
                        </a:solidFill>
                        <a:effectLst/>
                        <a:latin typeface="Arial" pitchFamily="34" charset="0"/>
                        <a:ea typeface="Calibri"/>
                        <a:cs typeface="Arial" pitchFamily="34" charset="0"/>
                      </a:endParaRPr>
                    </a:p>
                  </a:txBody>
                  <a:tcPr marL="91443" marR="91443" marT="45714" marB="45714">
                    <a:lnL w="38100" cap="flat" cmpd="sng" algn="ctr">
                      <a:solidFill>
                        <a:srgbClr val="C0504D"/>
                      </a:solidFill>
                      <a:prstDash val="solid"/>
                      <a:round/>
                      <a:headEnd type="none" w="med" len="med"/>
                      <a:tailEnd type="none" w="med" len="med"/>
                    </a:lnL>
                    <a:lnR w="38100" cap="flat" cmpd="sng" algn="ctr">
                      <a:solidFill>
                        <a:srgbClr val="C0504D"/>
                      </a:solidFill>
                      <a:prstDash val="solid"/>
                      <a:round/>
                      <a:headEnd type="none" w="med" len="med"/>
                      <a:tailEnd type="none" w="med" len="med"/>
                    </a:lnR>
                    <a:lnT w="38100" cap="flat" cmpd="sng" algn="ctr">
                      <a:solidFill>
                        <a:srgbClr val="C0504D"/>
                      </a:solidFill>
                      <a:prstDash val="solid"/>
                      <a:round/>
                      <a:headEnd type="none" w="med" len="med"/>
                      <a:tailEnd type="none" w="med" len="med"/>
                    </a:lnT>
                    <a:lnB w="38100" cap="flat" cmpd="sng" algn="ctr">
                      <a:solidFill>
                        <a:srgbClr val="C0504D"/>
                      </a:solidFill>
                      <a:prstDash val="solid"/>
                      <a:round/>
                      <a:headEnd type="none" w="med" len="med"/>
                      <a:tailEnd type="none" w="med" len="med"/>
                    </a:lnB>
                    <a:noFill/>
                  </a:tcPr>
                </a:tc>
                <a:tc>
                  <a:txBody>
                    <a:bodyPr/>
                    <a:lstStyle/>
                    <a:p>
                      <a:pPr>
                        <a:lnSpc>
                          <a:spcPct val="115000"/>
                        </a:lnSpc>
                        <a:spcAft>
                          <a:spcPts val="1000"/>
                        </a:spcAft>
                      </a:pPr>
                      <a:r>
                        <a:rPr lang="en-GB" sz="1800" b="1" dirty="0">
                          <a:solidFill>
                            <a:schemeClr val="tx1"/>
                          </a:solidFill>
                          <a:effectLst/>
                          <a:latin typeface="Arial" pitchFamily="34" charset="0"/>
                          <a:ea typeface="Calibri"/>
                          <a:cs typeface="Arial" pitchFamily="34" charset="0"/>
                        </a:rPr>
                        <a:t>Description</a:t>
                      </a:r>
                      <a:endParaRPr lang="en-GB" sz="1800" dirty="0">
                        <a:solidFill>
                          <a:schemeClr val="tx1"/>
                        </a:solidFill>
                        <a:effectLst/>
                        <a:latin typeface="Arial" pitchFamily="34" charset="0"/>
                        <a:ea typeface="Calibri"/>
                        <a:cs typeface="Arial" pitchFamily="34" charset="0"/>
                      </a:endParaRPr>
                    </a:p>
                  </a:txBody>
                  <a:tcPr marL="91443" marR="91443" marT="45714" marB="45714">
                    <a:lnL w="38100" cap="flat" cmpd="sng" algn="ctr">
                      <a:solidFill>
                        <a:srgbClr val="C0504D"/>
                      </a:solidFill>
                      <a:prstDash val="solid"/>
                      <a:round/>
                      <a:headEnd type="none" w="med" len="med"/>
                      <a:tailEnd type="none" w="med" len="med"/>
                    </a:lnL>
                    <a:lnR w="38100" cap="flat" cmpd="sng" algn="ctr">
                      <a:solidFill>
                        <a:srgbClr val="C0504D"/>
                      </a:solidFill>
                      <a:prstDash val="solid"/>
                      <a:round/>
                      <a:headEnd type="none" w="med" len="med"/>
                      <a:tailEnd type="none" w="med" len="med"/>
                    </a:lnR>
                    <a:lnT w="38100" cap="flat" cmpd="sng" algn="ctr">
                      <a:solidFill>
                        <a:srgbClr val="C0504D"/>
                      </a:solidFill>
                      <a:prstDash val="solid"/>
                      <a:round/>
                      <a:headEnd type="none" w="med" len="med"/>
                      <a:tailEnd type="none" w="med" len="med"/>
                    </a:lnT>
                    <a:lnB w="38100" cap="flat" cmpd="sng" algn="ctr">
                      <a:solidFill>
                        <a:srgbClr val="C0504D"/>
                      </a:solidFill>
                      <a:prstDash val="solid"/>
                      <a:round/>
                      <a:headEnd type="none" w="med" len="med"/>
                      <a:tailEnd type="none" w="med" len="med"/>
                    </a:lnB>
                    <a:noFill/>
                  </a:tcPr>
                </a:tc>
                <a:extLst>
                  <a:ext uri="{0D108BD9-81ED-4DB2-BD59-A6C34878D82A}">
                    <a16:rowId xmlns:a16="http://schemas.microsoft.com/office/drawing/2014/main" val="10000"/>
                  </a:ext>
                </a:extLst>
              </a:tr>
              <a:tr h="944680">
                <a:tc>
                  <a:txBody>
                    <a:bodyPr/>
                    <a:lstStyle/>
                    <a:p>
                      <a:pPr rtl="0"/>
                      <a:r>
                        <a:rPr lang="en-US" sz="2000" b="1" i="1" u="none" strike="noStrike" kern="1200" baseline="0" dirty="0" smtClean="0">
                          <a:solidFill>
                            <a:schemeClr val="tx1"/>
                          </a:solidFill>
                          <a:latin typeface="+mn-lt"/>
                          <a:ea typeface="+mn-ea"/>
                          <a:cs typeface="+mn-cs"/>
                        </a:rPr>
                        <a:t>Sustainable Development</a:t>
                      </a:r>
                    </a:p>
                  </a:txBody>
                  <a:tcPr marL="91443" marR="91443" marT="45714" marB="45714">
                    <a:lnL w="38100" cap="flat" cmpd="sng" algn="ctr">
                      <a:solidFill>
                        <a:srgbClr val="C0504D"/>
                      </a:solidFill>
                      <a:prstDash val="solid"/>
                      <a:round/>
                      <a:headEnd type="none" w="med" len="med"/>
                      <a:tailEnd type="none" w="med" len="med"/>
                    </a:lnL>
                    <a:lnR w="38100" cap="flat" cmpd="sng" algn="ctr">
                      <a:solidFill>
                        <a:srgbClr val="C0504D"/>
                      </a:solidFill>
                      <a:prstDash val="solid"/>
                      <a:round/>
                      <a:headEnd type="none" w="med" len="med"/>
                      <a:tailEnd type="none" w="med" len="med"/>
                    </a:lnR>
                    <a:lnT w="38100" cap="flat" cmpd="sng" algn="ctr">
                      <a:solidFill>
                        <a:srgbClr val="C0504D"/>
                      </a:solidFill>
                      <a:prstDash val="solid"/>
                      <a:round/>
                      <a:headEnd type="none" w="med" len="med"/>
                      <a:tailEnd type="none" w="med" len="med"/>
                    </a:lnT>
                    <a:lnB w="38100" cap="flat" cmpd="sng" algn="ctr">
                      <a:solidFill>
                        <a:srgbClr val="C0504D"/>
                      </a:solidFill>
                      <a:prstDash val="solid"/>
                      <a:round/>
                      <a:headEnd type="none" w="med" len="med"/>
                      <a:tailEnd type="none" w="med" len="med"/>
                    </a:lnB>
                  </a:tcPr>
                </a:tc>
                <a:tc>
                  <a:txBody>
                    <a:bodyPr/>
                    <a:lstStyle/>
                    <a:p>
                      <a:pPr algn="just">
                        <a:lnSpc>
                          <a:spcPct val="115000"/>
                        </a:lnSpc>
                        <a:spcAft>
                          <a:spcPts val="1000"/>
                        </a:spcAft>
                      </a:pPr>
                      <a:r>
                        <a:rPr lang="en-ZA" sz="2000" dirty="0" smtClean="0">
                          <a:latin typeface="+mn-lt"/>
                        </a:rPr>
                        <a:t>Economic, Social and Environmental friendly approach in the development of our Smart City.</a:t>
                      </a:r>
                      <a:endParaRPr lang="en-GB" sz="2000" dirty="0">
                        <a:effectLst/>
                        <a:latin typeface="+mn-lt"/>
                        <a:ea typeface="Calibri"/>
                        <a:cs typeface="Arial" pitchFamily="34" charset="0"/>
                      </a:endParaRPr>
                    </a:p>
                  </a:txBody>
                  <a:tcPr marL="91443" marR="91443" marT="45714" marB="45714">
                    <a:lnL w="38100" cap="flat" cmpd="sng" algn="ctr">
                      <a:solidFill>
                        <a:srgbClr val="C0504D"/>
                      </a:solidFill>
                      <a:prstDash val="solid"/>
                      <a:round/>
                      <a:headEnd type="none" w="med" len="med"/>
                      <a:tailEnd type="none" w="med" len="med"/>
                    </a:lnL>
                    <a:lnR w="38100" cap="flat" cmpd="sng" algn="ctr">
                      <a:solidFill>
                        <a:srgbClr val="C0504D"/>
                      </a:solidFill>
                      <a:prstDash val="solid"/>
                      <a:round/>
                      <a:headEnd type="none" w="med" len="med"/>
                      <a:tailEnd type="none" w="med" len="med"/>
                    </a:lnR>
                    <a:lnT w="38100" cap="flat" cmpd="sng" algn="ctr">
                      <a:solidFill>
                        <a:srgbClr val="C0504D"/>
                      </a:solidFill>
                      <a:prstDash val="solid"/>
                      <a:round/>
                      <a:headEnd type="none" w="med" len="med"/>
                      <a:tailEnd type="none" w="med" len="med"/>
                    </a:lnT>
                    <a:lnB w="381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10001"/>
                  </a:ext>
                </a:extLst>
              </a:tr>
              <a:tr h="730134">
                <a:tc>
                  <a:txBody>
                    <a:bodyPr/>
                    <a:lstStyle/>
                    <a:p>
                      <a:pPr rtl="0"/>
                      <a:r>
                        <a:rPr lang="en-US" sz="2000" b="1" i="1" u="none" strike="noStrike" kern="1200" baseline="0" dirty="0" smtClean="0">
                          <a:solidFill>
                            <a:schemeClr val="tx1"/>
                          </a:solidFill>
                          <a:latin typeface="+mn-lt"/>
                          <a:ea typeface="+mn-ea"/>
                          <a:cs typeface="+mn-cs"/>
                        </a:rPr>
                        <a:t>Innovation</a:t>
                      </a:r>
                      <a:endParaRPr lang="fi-FI" sz="2000" b="1" i="1" u="none" strike="noStrike" kern="1200" baseline="0" dirty="0" smtClean="0">
                        <a:solidFill>
                          <a:schemeClr val="tx1"/>
                        </a:solidFill>
                        <a:latin typeface="+mn-lt"/>
                        <a:ea typeface="+mn-ea"/>
                        <a:cs typeface="+mn-cs"/>
                      </a:endParaRPr>
                    </a:p>
                  </a:txBody>
                  <a:tcPr marL="91443" marR="91443" marT="45714" marB="45714">
                    <a:lnL w="38100" cap="flat" cmpd="sng" algn="ctr">
                      <a:solidFill>
                        <a:srgbClr val="C0504D"/>
                      </a:solidFill>
                      <a:prstDash val="solid"/>
                      <a:round/>
                      <a:headEnd type="none" w="med" len="med"/>
                      <a:tailEnd type="none" w="med" len="med"/>
                    </a:lnL>
                    <a:lnR w="38100" cap="flat" cmpd="sng" algn="ctr">
                      <a:solidFill>
                        <a:srgbClr val="C0504D"/>
                      </a:solidFill>
                      <a:prstDash val="solid"/>
                      <a:round/>
                      <a:headEnd type="none" w="med" len="med"/>
                      <a:tailEnd type="none" w="med" len="med"/>
                    </a:lnR>
                    <a:lnT w="38100" cap="flat" cmpd="sng" algn="ctr">
                      <a:solidFill>
                        <a:srgbClr val="C0504D"/>
                      </a:solidFill>
                      <a:prstDash val="solid"/>
                      <a:round/>
                      <a:headEnd type="none" w="med" len="med"/>
                      <a:tailEnd type="none" w="med" len="med"/>
                    </a:lnT>
                    <a:lnB w="38100" cap="flat" cmpd="sng" algn="ctr">
                      <a:solidFill>
                        <a:srgbClr val="C0504D"/>
                      </a:solidFill>
                      <a:prstDash val="solid"/>
                      <a:round/>
                      <a:headEnd type="none" w="med" len="med"/>
                      <a:tailEnd type="none" w="med" len="med"/>
                    </a:lnB>
                  </a:tcPr>
                </a:tc>
                <a:tc>
                  <a:txBody>
                    <a:bodyPr/>
                    <a:lstStyle/>
                    <a:p>
                      <a:pPr algn="just">
                        <a:lnSpc>
                          <a:spcPct val="115000"/>
                        </a:lnSpc>
                        <a:spcAft>
                          <a:spcPts val="1000"/>
                        </a:spcAft>
                      </a:pPr>
                      <a:r>
                        <a:rPr lang="en-ZA" sz="2000" dirty="0" smtClean="0">
                          <a:latin typeface="+mn-lt"/>
                        </a:rPr>
                        <a:t> Smart way to deliver services differently</a:t>
                      </a:r>
                      <a:endParaRPr lang="en-GB" sz="2000" dirty="0">
                        <a:effectLst/>
                        <a:latin typeface="+mn-lt"/>
                        <a:ea typeface="Calibri"/>
                        <a:cs typeface="Arial" pitchFamily="34" charset="0"/>
                      </a:endParaRPr>
                    </a:p>
                  </a:txBody>
                  <a:tcPr marL="91443" marR="91443" marT="45714" marB="45714">
                    <a:lnL w="38100" cap="flat" cmpd="sng" algn="ctr">
                      <a:solidFill>
                        <a:srgbClr val="C0504D"/>
                      </a:solidFill>
                      <a:prstDash val="solid"/>
                      <a:round/>
                      <a:headEnd type="none" w="med" len="med"/>
                      <a:tailEnd type="none" w="med" len="med"/>
                    </a:lnL>
                    <a:lnR w="38100" cap="flat" cmpd="sng" algn="ctr">
                      <a:solidFill>
                        <a:srgbClr val="C0504D"/>
                      </a:solidFill>
                      <a:prstDash val="solid"/>
                      <a:round/>
                      <a:headEnd type="none" w="med" len="med"/>
                      <a:tailEnd type="none" w="med" len="med"/>
                    </a:lnR>
                    <a:lnT w="38100" cap="flat" cmpd="sng" algn="ctr">
                      <a:solidFill>
                        <a:srgbClr val="C0504D"/>
                      </a:solidFill>
                      <a:prstDash val="solid"/>
                      <a:round/>
                      <a:headEnd type="none" w="med" len="med"/>
                      <a:tailEnd type="none" w="med" len="med"/>
                    </a:lnT>
                    <a:lnB w="381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10002"/>
                  </a:ext>
                </a:extLst>
              </a:tr>
              <a:tr h="1362526">
                <a:tc>
                  <a:txBody>
                    <a:bodyPr/>
                    <a:lstStyle/>
                    <a:p>
                      <a:pPr>
                        <a:lnSpc>
                          <a:spcPct val="115000"/>
                        </a:lnSpc>
                        <a:spcAft>
                          <a:spcPts val="1000"/>
                        </a:spcAft>
                      </a:pPr>
                      <a:r>
                        <a:rPr lang="en-US" sz="2000" b="1" i="1" u="none" strike="noStrike" kern="1200" baseline="0" dirty="0" smtClean="0">
                          <a:solidFill>
                            <a:schemeClr val="tx1"/>
                          </a:solidFill>
                          <a:latin typeface="+mn-lt"/>
                          <a:ea typeface="+mn-ea"/>
                          <a:cs typeface="+mn-cs"/>
                        </a:rPr>
                        <a:t>Responsiveness</a:t>
                      </a:r>
                      <a:endParaRPr lang="en-GB" sz="2000" b="1" i="1" dirty="0">
                        <a:effectLst/>
                        <a:latin typeface="+mn-lt"/>
                        <a:ea typeface="Calibri"/>
                        <a:cs typeface="Arial" pitchFamily="34" charset="0"/>
                      </a:endParaRPr>
                    </a:p>
                  </a:txBody>
                  <a:tcPr marL="91443" marR="91443" marT="45714" marB="45714">
                    <a:lnL w="38100" cap="flat" cmpd="sng" algn="ctr">
                      <a:solidFill>
                        <a:srgbClr val="C0504D"/>
                      </a:solidFill>
                      <a:prstDash val="solid"/>
                      <a:round/>
                      <a:headEnd type="none" w="med" len="med"/>
                      <a:tailEnd type="none" w="med" len="med"/>
                    </a:lnL>
                    <a:lnR w="38100" cap="flat" cmpd="sng" algn="ctr">
                      <a:solidFill>
                        <a:srgbClr val="C0504D"/>
                      </a:solidFill>
                      <a:prstDash val="solid"/>
                      <a:round/>
                      <a:headEnd type="none" w="med" len="med"/>
                      <a:tailEnd type="none" w="med" len="med"/>
                    </a:lnR>
                    <a:lnT w="38100" cap="flat" cmpd="sng" algn="ctr">
                      <a:solidFill>
                        <a:srgbClr val="C0504D"/>
                      </a:solidFill>
                      <a:prstDash val="solid"/>
                      <a:round/>
                      <a:headEnd type="none" w="med" len="med"/>
                      <a:tailEnd type="none" w="med" len="med"/>
                    </a:lnT>
                    <a:lnB w="38100" cap="flat" cmpd="sng" algn="ctr">
                      <a:solidFill>
                        <a:srgbClr val="C0504D"/>
                      </a:solidFill>
                      <a:prstDash val="solid"/>
                      <a:round/>
                      <a:headEnd type="none" w="med" len="med"/>
                      <a:tailEnd type="none" w="med" len="med"/>
                    </a:lnB>
                  </a:tcPr>
                </a:tc>
                <a:tc>
                  <a:txBody>
                    <a:bodyPr/>
                    <a:lstStyle/>
                    <a:p>
                      <a:pPr algn="just">
                        <a:lnSpc>
                          <a:spcPct val="115000"/>
                        </a:lnSpc>
                        <a:spcAft>
                          <a:spcPts val="1000"/>
                        </a:spcAft>
                      </a:pPr>
                      <a:r>
                        <a:rPr lang="en-ZA" sz="2000" dirty="0" smtClean="0">
                          <a:latin typeface="+mn-lt"/>
                        </a:rPr>
                        <a:t>Proactive response to the needs of the community by treating them as customers in a timely and considerate manner</a:t>
                      </a:r>
                      <a:endParaRPr lang="en-GB" sz="2000" dirty="0">
                        <a:effectLst/>
                        <a:latin typeface="+mn-lt"/>
                        <a:ea typeface="Calibri"/>
                        <a:cs typeface="Arial" pitchFamily="34" charset="0"/>
                      </a:endParaRPr>
                    </a:p>
                  </a:txBody>
                  <a:tcPr marL="91443" marR="91443" marT="45714" marB="45714">
                    <a:lnL w="38100" cap="flat" cmpd="sng" algn="ctr">
                      <a:solidFill>
                        <a:srgbClr val="C0504D"/>
                      </a:solidFill>
                      <a:prstDash val="solid"/>
                      <a:round/>
                      <a:headEnd type="none" w="med" len="med"/>
                      <a:tailEnd type="none" w="med" len="med"/>
                    </a:lnL>
                    <a:lnR w="38100" cap="flat" cmpd="sng" algn="ctr">
                      <a:solidFill>
                        <a:srgbClr val="C0504D"/>
                      </a:solidFill>
                      <a:prstDash val="solid"/>
                      <a:round/>
                      <a:headEnd type="none" w="med" len="med"/>
                      <a:tailEnd type="none" w="med" len="med"/>
                    </a:lnR>
                    <a:lnT w="38100" cap="flat" cmpd="sng" algn="ctr">
                      <a:solidFill>
                        <a:srgbClr val="C0504D"/>
                      </a:solidFill>
                      <a:prstDash val="solid"/>
                      <a:round/>
                      <a:headEnd type="none" w="med" len="med"/>
                      <a:tailEnd type="none" w="med" len="med"/>
                    </a:lnT>
                    <a:lnB w="381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10003"/>
                  </a:ext>
                </a:extLst>
              </a:tr>
              <a:tr h="1272054">
                <a:tc gridSpan="2">
                  <a:txBody>
                    <a:bodyPr/>
                    <a:lstStyle/>
                    <a:p>
                      <a:pPr>
                        <a:lnSpc>
                          <a:spcPct val="115000"/>
                        </a:lnSpc>
                        <a:spcAft>
                          <a:spcPts val="1000"/>
                        </a:spcAft>
                      </a:pPr>
                      <a:r>
                        <a:rPr lang="en-US" sz="2000" b="1" i="1" dirty="0" smtClean="0">
                          <a:effectLst/>
                          <a:latin typeface="+mn-lt"/>
                          <a:ea typeface="Calibri"/>
                          <a:cs typeface="Arial" pitchFamily="34" charset="0"/>
                        </a:rPr>
                        <a:t>Value</a:t>
                      </a:r>
                      <a:r>
                        <a:rPr lang="en-US" sz="2000" b="1" i="1" baseline="0" dirty="0" smtClean="0">
                          <a:effectLst/>
                          <a:latin typeface="+mn-lt"/>
                          <a:ea typeface="Calibri"/>
                          <a:cs typeface="Arial" pitchFamily="34" charset="0"/>
                        </a:rPr>
                        <a:t> Statement</a:t>
                      </a:r>
                      <a:r>
                        <a:rPr lang="en-US" sz="2000" b="1" baseline="0" dirty="0" smtClean="0">
                          <a:effectLst/>
                          <a:latin typeface="+mn-lt"/>
                          <a:ea typeface="Calibri"/>
                          <a:cs typeface="Arial" pitchFamily="34" charset="0"/>
                        </a:rPr>
                        <a:t>: </a:t>
                      </a:r>
                      <a:r>
                        <a:rPr lang="en-US" sz="2000" b="0" i="0" u="none" strike="noStrike" kern="1200" baseline="0" dirty="0" smtClean="0">
                          <a:solidFill>
                            <a:schemeClr val="tx1"/>
                          </a:solidFill>
                          <a:latin typeface="+mn-lt"/>
                          <a:ea typeface="+mn-ea"/>
                          <a:cs typeface="+mn-cs"/>
                        </a:rPr>
                        <a:t>Sustainable Development through Responsive Innovation</a:t>
                      </a:r>
                      <a:endParaRPr lang="en-GB" sz="2000" dirty="0">
                        <a:effectLst/>
                        <a:latin typeface="+mn-lt"/>
                        <a:ea typeface="Calibri"/>
                        <a:cs typeface="Arial" pitchFamily="34" charset="0"/>
                      </a:endParaRPr>
                    </a:p>
                  </a:txBody>
                  <a:tcPr marL="91443" marR="91443" marT="45714" marB="45714">
                    <a:lnL w="38100" cap="flat" cmpd="sng" algn="ctr">
                      <a:solidFill>
                        <a:srgbClr val="C0504D"/>
                      </a:solidFill>
                      <a:prstDash val="solid"/>
                      <a:round/>
                      <a:headEnd type="none" w="med" len="med"/>
                      <a:tailEnd type="none" w="med" len="med"/>
                    </a:lnL>
                    <a:lnR w="38100" cap="flat" cmpd="sng" algn="ctr">
                      <a:solidFill>
                        <a:srgbClr val="C0504D"/>
                      </a:solidFill>
                      <a:prstDash val="solid"/>
                      <a:round/>
                      <a:headEnd type="none" w="med" len="med"/>
                      <a:tailEnd type="none" w="med" len="med"/>
                    </a:lnR>
                    <a:lnT w="38100" cap="flat" cmpd="sng" algn="ctr">
                      <a:solidFill>
                        <a:srgbClr val="C0504D"/>
                      </a:solidFill>
                      <a:prstDash val="solid"/>
                      <a:round/>
                      <a:headEnd type="none" w="med" len="med"/>
                      <a:tailEnd type="none" w="med" len="med"/>
                    </a:lnT>
                    <a:lnB w="38100" cap="flat" cmpd="sng" algn="ctr">
                      <a:solidFill>
                        <a:srgbClr val="C0504D"/>
                      </a:solidFill>
                      <a:prstDash val="solid"/>
                      <a:round/>
                      <a:headEnd type="none" w="med" len="med"/>
                      <a:tailEnd type="none" w="med" len="med"/>
                    </a:lnB>
                  </a:tcPr>
                </a:tc>
                <a:tc hMerge="1">
                  <a:txBody>
                    <a:bodyPr/>
                    <a:lstStyle/>
                    <a:p>
                      <a:pPr>
                        <a:lnSpc>
                          <a:spcPct val="115000"/>
                        </a:lnSpc>
                        <a:spcAft>
                          <a:spcPts val="1000"/>
                        </a:spcAft>
                      </a:pPr>
                      <a:endParaRPr lang="en-GB" sz="1200" dirty="0">
                        <a:effectLst/>
                        <a:latin typeface="Arial" pitchFamily="34" charset="0"/>
                        <a:ea typeface="Calibri"/>
                        <a:cs typeface="Arial" pitchFamily="34" charset="0"/>
                      </a:endParaRPr>
                    </a:p>
                  </a:txBody>
                  <a:tcPr>
                    <a:lnL w="38100" cap="flat" cmpd="sng" algn="ctr">
                      <a:solidFill>
                        <a:srgbClr val="C0504D"/>
                      </a:solidFill>
                      <a:prstDash val="solid"/>
                      <a:round/>
                      <a:headEnd type="none" w="med" len="med"/>
                      <a:tailEnd type="none" w="med" len="med"/>
                    </a:lnL>
                    <a:lnR w="38100" cap="flat" cmpd="sng" algn="ctr">
                      <a:solidFill>
                        <a:srgbClr val="C0504D"/>
                      </a:solidFill>
                      <a:prstDash val="solid"/>
                      <a:round/>
                      <a:headEnd type="none" w="med" len="med"/>
                      <a:tailEnd type="none" w="med" len="med"/>
                    </a:lnR>
                    <a:lnT w="38100" cap="flat" cmpd="sng" algn="ctr">
                      <a:solidFill>
                        <a:srgbClr val="C0504D"/>
                      </a:solidFill>
                      <a:prstDash val="solid"/>
                      <a:round/>
                      <a:headEnd type="none" w="med" len="med"/>
                      <a:tailEnd type="none" w="med" len="med"/>
                    </a:lnT>
                    <a:lnB w="381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82155365"/>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85724"/>
            <a:ext cx="6852162" cy="895004"/>
          </a:xfrm>
        </p:spPr>
        <p:txBody>
          <a:bodyPr/>
          <a:lstStyle/>
          <a:p>
            <a:r>
              <a:rPr lang="en-ZA" b="1" dirty="0" smtClean="0"/>
              <a:t>26. OVERVIEW OF PHA</a:t>
            </a:r>
            <a:endParaRPr lang="en-ZA" b="1" dirty="0"/>
          </a:p>
        </p:txBody>
      </p:sp>
      <p:sp>
        <p:nvSpPr>
          <p:cNvPr id="3" name="Content Placeholder 2"/>
          <p:cNvSpPr>
            <a:spLocks noGrp="1"/>
          </p:cNvSpPr>
          <p:nvPr>
            <p:ph idx="1"/>
          </p:nvPr>
        </p:nvSpPr>
        <p:spPr/>
        <p:txBody>
          <a:bodyPr>
            <a:normAutofit fontScale="85000" lnSpcReduction="10000"/>
          </a:bodyPr>
          <a:lstStyle/>
          <a:p>
            <a:pPr algn="just"/>
            <a:r>
              <a:rPr lang="en-ZA" dirty="0"/>
              <a:t>The Polokwane Housing Association (SOC) Ltd was previously registered and established as a Section 21 Company in terms of the Companies Act in 2002 and in 2005 registration was changed to Ga-Rena Rental Village (proprietary). </a:t>
            </a:r>
            <a:endParaRPr lang="en-ZA" dirty="0" smtClean="0"/>
          </a:p>
          <a:p>
            <a:pPr algn="just"/>
            <a:r>
              <a:rPr lang="en-ZA" dirty="0" smtClean="0"/>
              <a:t>The </a:t>
            </a:r>
            <a:r>
              <a:rPr lang="en-ZA" dirty="0"/>
              <a:t>registration and establishment was subsequently changed and PHA is now registered as a SOC Limited company in terms of section 86 of Municipal Systems Act. The registered name is </a:t>
            </a:r>
            <a:r>
              <a:rPr lang="en-ZA" dirty="0" err="1"/>
              <a:t>Thabatshweu</a:t>
            </a:r>
            <a:r>
              <a:rPr lang="en-ZA" dirty="0"/>
              <a:t> Housing Company (SOC) Ltd REG NO (2005/012521/07) trading as Polokwane Housing Association. </a:t>
            </a:r>
          </a:p>
          <a:p>
            <a:pPr algn="just"/>
            <a:endParaRPr lang="en-ZA" dirty="0"/>
          </a:p>
        </p:txBody>
      </p:sp>
    </p:spTree>
    <p:extLst>
      <p:ext uri="{BB962C8B-B14F-4D97-AF65-F5344CB8AC3E}">
        <p14:creationId xmlns:p14="http://schemas.microsoft.com/office/powerpoint/2010/main" val="152924087"/>
      </p:ext>
    </p:extLst>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5724"/>
            <a:ext cx="7233162" cy="895004"/>
          </a:xfrm>
        </p:spPr>
        <p:txBody>
          <a:bodyPr/>
          <a:lstStyle/>
          <a:p>
            <a:r>
              <a:rPr lang="en-ZA" dirty="0" smtClean="0"/>
              <a:t>26.1 MANDATE OF PHA</a:t>
            </a:r>
            <a:endParaRPr lang="en-ZA" dirty="0"/>
          </a:p>
        </p:txBody>
      </p:sp>
      <p:sp>
        <p:nvSpPr>
          <p:cNvPr id="3" name="Content Placeholder 2"/>
          <p:cNvSpPr>
            <a:spLocks noGrp="1"/>
          </p:cNvSpPr>
          <p:nvPr>
            <p:ph idx="1"/>
          </p:nvPr>
        </p:nvSpPr>
        <p:spPr/>
        <p:txBody>
          <a:bodyPr/>
          <a:lstStyle/>
          <a:p>
            <a:pPr marL="0" indent="0">
              <a:buNone/>
            </a:pPr>
            <a:r>
              <a:rPr lang="en-ZA" dirty="0"/>
              <a:t>• integrated Human Settlements </a:t>
            </a:r>
            <a:endParaRPr lang="en-ZA" dirty="0" smtClean="0"/>
          </a:p>
          <a:p>
            <a:pPr marL="0" indent="0">
              <a:buNone/>
            </a:pPr>
            <a:r>
              <a:rPr lang="en-ZA" dirty="0" smtClean="0"/>
              <a:t>• </a:t>
            </a:r>
            <a:r>
              <a:rPr lang="en-ZA" dirty="0"/>
              <a:t>Social and Non-Social Housing </a:t>
            </a:r>
            <a:endParaRPr lang="en-ZA" dirty="0" smtClean="0"/>
          </a:p>
          <a:p>
            <a:pPr marL="0" indent="0">
              <a:buNone/>
            </a:pPr>
            <a:r>
              <a:rPr lang="en-ZA" dirty="0" smtClean="0"/>
              <a:t>• </a:t>
            </a:r>
            <a:r>
              <a:rPr lang="en-ZA" dirty="0"/>
              <a:t>Rental housing units within the Gap Market</a:t>
            </a:r>
          </a:p>
          <a:p>
            <a:endParaRPr lang="en-ZA" dirty="0"/>
          </a:p>
        </p:txBody>
      </p:sp>
    </p:spTree>
    <p:extLst>
      <p:ext uri="{BB962C8B-B14F-4D97-AF65-F5344CB8AC3E}">
        <p14:creationId xmlns:p14="http://schemas.microsoft.com/office/powerpoint/2010/main" val="3980852285"/>
      </p:ext>
    </p:extLst>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26.2 BOARD COMMITTEES OF PHA</a:t>
            </a:r>
            <a:endParaRPr lang="en-ZA" dirty="0"/>
          </a:p>
        </p:txBody>
      </p:sp>
      <p:sp>
        <p:nvSpPr>
          <p:cNvPr id="3" name="Content Placeholder 2"/>
          <p:cNvSpPr>
            <a:spLocks noGrp="1"/>
          </p:cNvSpPr>
          <p:nvPr>
            <p:ph idx="1"/>
          </p:nvPr>
        </p:nvSpPr>
        <p:spPr/>
        <p:txBody>
          <a:bodyPr>
            <a:normAutofit fontScale="70000" lnSpcReduction="20000"/>
          </a:bodyPr>
          <a:lstStyle/>
          <a:p>
            <a:r>
              <a:rPr lang="en-ZA" dirty="0"/>
              <a:t>Board Committees serve as a vital and important tool in aiding the Board. After all, a Committee’s intended mission is to support and assist the Board in carrying out its responsibilities. Dysfunctional Committees however, can have the adverse effect, creating long-lasting negative issues for both the board and the community at large.  </a:t>
            </a:r>
          </a:p>
          <a:p>
            <a:r>
              <a:rPr lang="en-ZA" dirty="0"/>
              <a:t>The explanation below gives clarity to the roles, responsibilities and performance of the various Board Committees during the term under review. </a:t>
            </a:r>
          </a:p>
          <a:p>
            <a:r>
              <a:rPr lang="en-ZA" dirty="0"/>
              <a:t>The Board is supported by the following committees</a:t>
            </a:r>
            <a:r>
              <a:rPr lang="en-ZA" dirty="0" smtClean="0"/>
              <a:t>:</a:t>
            </a:r>
          </a:p>
          <a:p>
            <a:pPr marL="0" indent="0">
              <a:buNone/>
            </a:pPr>
            <a:r>
              <a:rPr lang="en-ZA" dirty="0" smtClean="0"/>
              <a:t>• Property, Contracts and Projects, (PCP)</a:t>
            </a:r>
          </a:p>
          <a:p>
            <a:pPr marL="0" indent="0">
              <a:buNone/>
            </a:pPr>
            <a:r>
              <a:rPr lang="en-ZA" dirty="0" smtClean="0"/>
              <a:t>• </a:t>
            </a:r>
            <a:r>
              <a:rPr lang="en-ZA" dirty="0"/>
              <a:t>Finance and Risk, (FRC) </a:t>
            </a:r>
          </a:p>
          <a:p>
            <a:pPr marL="0" indent="0">
              <a:buNone/>
            </a:pPr>
            <a:r>
              <a:rPr lang="en-ZA" dirty="0"/>
              <a:t>• Human Resource &amp; Remuneration (HR&amp;REMCO), and </a:t>
            </a:r>
          </a:p>
          <a:p>
            <a:pPr marL="0" indent="0">
              <a:buNone/>
            </a:pPr>
            <a:r>
              <a:rPr lang="en-ZA" dirty="0"/>
              <a:t>• Social and Ethics </a:t>
            </a:r>
          </a:p>
          <a:p>
            <a:endParaRPr lang="en-ZA" dirty="0"/>
          </a:p>
        </p:txBody>
      </p:sp>
    </p:spTree>
    <p:extLst>
      <p:ext uri="{BB962C8B-B14F-4D97-AF65-F5344CB8AC3E}">
        <p14:creationId xmlns:p14="http://schemas.microsoft.com/office/powerpoint/2010/main" val="1285142413"/>
      </p:ext>
    </p:extLst>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220" y="2514600"/>
            <a:ext cx="7633742" cy="990600"/>
          </a:xfrm>
        </p:spPr>
        <p:txBody>
          <a:bodyPr/>
          <a:lstStyle/>
          <a:p>
            <a:pPr algn="ctr"/>
            <a:r>
              <a:rPr lang="en-ZA" dirty="0" smtClean="0"/>
              <a:t>PHA PROJECTS</a:t>
            </a:r>
            <a:endParaRPr lang="en-ZA" dirty="0"/>
          </a:p>
        </p:txBody>
      </p:sp>
    </p:spTree>
    <p:extLst>
      <p:ext uri="{BB962C8B-B14F-4D97-AF65-F5344CB8AC3E}">
        <p14:creationId xmlns:p14="http://schemas.microsoft.com/office/powerpoint/2010/main" val="2718826047"/>
      </p:ext>
    </p:extLst>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dirty="0" smtClean="0"/>
              <a:t>26.3 ANNADALE </a:t>
            </a:r>
            <a:r>
              <a:rPr lang="en-ZA" sz="3200" dirty="0"/>
              <a:t>EXT 2 SOCIAL HOUSING PROJECT BRIEF </a:t>
            </a:r>
          </a:p>
        </p:txBody>
      </p:sp>
      <p:sp>
        <p:nvSpPr>
          <p:cNvPr id="3" name="Content Placeholder 2"/>
          <p:cNvSpPr>
            <a:spLocks noGrp="1"/>
          </p:cNvSpPr>
          <p:nvPr>
            <p:ph idx="1"/>
          </p:nvPr>
        </p:nvSpPr>
        <p:spPr/>
        <p:txBody>
          <a:bodyPr>
            <a:normAutofit fontScale="47500" lnSpcReduction="20000"/>
          </a:bodyPr>
          <a:lstStyle/>
          <a:p>
            <a:pPr algn="just"/>
            <a:r>
              <a:rPr lang="en-ZA" dirty="0" smtClean="0"/>
              <a:t>Motheo </a:t>
            </a:r>
            <a:r>
              <a:rPr lang="en-ZA" dirty="0"/>
              <a:t>construction group was appointed to construct 494 residential units comprising eleven blocks at </a:t>
            </a:r>
            <a:r>
              <a:rPr lang="en-ZA" dirty="0" err="1"/>
              <a:t>Annadale</a:t>
            </a:r>
            <a:r>
              <a:rPr lang="en-ZA" dirty="0"/>
              <a:t> Extension 2 (Ga Rena Phase 2). The project started on the 1st February 2019. Despite normal construction site challenges the project was running smoothly until the site was closed due to the national lockdown.</a:t>
            </a:r>
          </a:p>
          <a:p>
            <a:pPr algn="just"/>
            <a:r>
              <a:rPr lang="en-ZA" dirty="0"/>
              <a:t>Progress made by June </a:t>
            </a:r>
            <a:r>
              <a:rPr lang="en-ZA" dirty="0" smtClean="0"/>
              <a:t>2020</a:t>
            </a:r>
          </a:p>
          <a:p>
            <a:pPr algn="just">
              <a:buFont typeface="Wingdings" panose="05000000000000000000" pitchFamily="2" charset="2"/>
              <a:buChar char="ü"/>
            </a:pPr>
            <a:r>
              <a:rPr lang="en-ZA" dirty="0" smtClean="0"/>
              <a:t>The </a:t>
            </a:r>
            <a:r>
              <a:rPr lang="en-ZA" dirty="0"/>
              <a:t>actual work was 12% completed </a:t>
            </a:r>
            <a:endParaRPr lang="en-ZA" dirty="0" smtClean="0"/>
          </a:p>
          <a:p>
            <a:pPr algn="just">
              <a:buFont typeface="Wingdings" panose="05000000000000000000" pitchFamily="2" charset="2"/>
              <a:buChar char="ü"/>
            </a:pPr>
            <a:r>
              <a:rPr lang="en-ZA" dirty="0" smtClean="0"/>
              <a:t>Brickwork </a:t>
            </a:r>
            <a:r>
              <a:rPr lang="en-ZA" dirty="0"/>
              <a:t>to block A and B were 100% complete on second floor </a:t>
            </a:r>
            <a:endParaRPr lang="en-ZA" dirty="0" smtClean="0"/>
          </a:p>
          <a:p>
            <a:pPr algn="just">
              <a:buFont typeface="Wingdings" panose="05000000000000000000" pitchFamily="2" charset="2"/>
              <a:buChar char="ü"/>
            </a:pPr>
            <a:r>
              <a:rPr lang="en-ZA" dirty="0" smtClean="0"/>
              <a:t>Brickwork </a:t>
            </a:r>
            <a:r>
              <a:rPr lang="en-ZA" dirty="0"/>
              <a:t>to C and D were 100% complete on first floor • Brickwork to block E and H were ground floor 75% complete </a:t>
            </a:r>
            <a:endParaRPr lang="en-ZA" dirty="0" smtClean="0"/>
          </a:p>
          <a:p>
            <a:pPr algn="just">
              <a:buFont typeface="Wingdings" panose="05000000000000000000" pitchFamily="2" charset="2"/>
              <a:buChar char="ü"/>
            </a:pPr>
            <a:r>
              <a:rPr lang="en-ZA" dirty="0" smtClean="0"/>
              <a:t>Commenced </a:t>
            </a:r>
            <a:r>
              <a:rPr lang="en-ZA" dirty="0"/>
              <a:t>with brickwork of block F </a:t>
            </a:r>
            <a:endParaRPr lang="en-ZA" dirty="0" smtClean="0"/>
          </a:p>
          <a:p>
            <a:pPr algn="just">
              <a:buFont typeface="Wingdings" panose="05000000000000000000" pitchFamily="2" charset="2"/>
              <a:buChar char="ü"/>
            </a:pPr>
            <a:r>
              <a:rPr lang="en-ZA" dirty="0" smtClean="0"/>
              <a:t>Raft </a:t>
            </a:r>
            <a:r>
              <a:rPr lang="en-ZA" dirty="0"/>
              <a:t>foundation to block G to commence </a:t>
            </a:r>
            <a:endParaRPr lang="en-ZA" dirty="0" smtClean="0"/>
          </a:p>
          <a:p>
            <a:pPr algn="just">
              <a:buFont typeface="Wingdings" panose="05000000000000000000" pitchFamily="2" charset="2"/>
              <a:buChar char="ü"/>
            </a:pPr>
            <a:r>
              <a:rPr lang="en-ZA" dirty="0" smtClean="0"/>
              <a:t>Services </a:t>
            </a:r>
            <a:r>
              <a:rPr lang="en-ZA" dirty="0"/>
              <a:t>to block J and K complete </a:t>
            </a:r>
            <a:endParaRPr lang="en-ZA" dirty="0" smtClean="0"/>
          </a:p>
          <a:p>
            <a:pPr algn="just">
              <a:buFont typeface="Wingdings" panose="05000000000000000000" pitchFamily="2" charset="2"/>
              <a:buChar char="ü"/>
            </a:pPr>
            <a:r>
              <a:rPr lang="en-ZA" dirty="0" smtClean="0"/>
              <a:t>Layer </a:t>
            </a:r>
            <a:r>
              <a:rPr lang="en-ZA" dirty="0"/>
              <a:t>works to block L</a:t>
            </a:r>
          </a:p>
          <a:p>
            <a:pPr algn="just"/>
            <a:r>
              <a:rPr lang="en-ZA" dirty="0"/>
              <a:t>Impact of  – 19 on construction site The site was closed in March 2020 due to the national lockdown announced by the President of the country. All construction employees vacated the site. Security remained behind to guard against theft and banalisation of the site. The project was opened on the 1st of June 2020 and it was delayed with about  sixty (60) days, due to the lockdown and, as a result, the completion date had to be revised. </a:t>
            </a:r>
          </a:p>
          <a:p>
            <a:endParaRPr lang="en-ZA" dirty="0"/>
          </a:p>
        </p:txBody>
      </p:sp>
    </p:spTree>
    <p:extLst>
      <p:ext uri="{BB962C8B-B14F-4D97-AF65-F5344CB8AC3E}">
        <p14:creationId xmlns:p14="http://schemas.microsoft.com/office/powerpoint/2010/main" val="3406745771"/>
      </p:ext>
    </p:extLst>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dirty="0" smtClean="0"/>
              <a:t>26.3 POLOKWANE </a:t>
            </a:r>
            <a:r>
              <a:rPr lang="en-ZA" sz="3200" dirty="0"/>
              <a:t>EXT 76 SOCIAL HOUSING PROJECT </a:t>
            </a:r>
            <a:br>
              <a:rPr lang="en-ZA" sz="3200" dirty="0"/>
            </a:br>
            <a:endParaRPr lang="en-ZA" sz="3200" dirty="0"/>
          </a:p>
        </p:txBody>
      </p:sp>
      <p:sp>
        <p:nvSpPr>
          <p:cNvPr id="3" name="Content Placeholder 2"/>
          <p:cNvSpPr>
            <a:spLocks noGrp="1"/>
          </p:cNvSpPr>
          <p:nvPr>
            <p:ph idx="1"/>
          </p:nvPr>
        </p:nvSpPr>
        <p:spPr/>
        <p:txBody>
          <a:bodyPr>
            <a:normAutofit fontScale="85000" lnSpcReduction="20000"/>
          </a:bodyPr>
          <a:lstStyle/>
          <a:p>
            <a:pPr algn="just"/>
            <a:r>
              <a:rPr lang="en-ZA" dirty="0"/>
              <a:t>Overview The successful bidder for Polokwane Ext 76 Social housing project proposed 240 social housing units. The final construction drawings are based on the said number. The grant application from Social Housing Regulatory Authority (SHRA) approved grants equal to 240 units. A monthly royalty fee of 30% payable to PHA from gross rental collections was also negotiated with LADIRA JV. (La-</a:t>
            </a:r>
            <a:r>
              <a:rPr lang="en-ZA" dirty="0" err="1"/>
              <a:t>Dira</a:t>
            </a:r>
            <a:r>
              <a:rPr lang="en-ZA" dirty="0"/>
              <a:t>) After the procurement process, La-</a:t>
            </a:r>
            <a:r>
              <a:rPr lang="en-ZA" dirty="0" err="1"/>
              <a:t>Dira</a:t>
            </a:r>
            <a:r>
              <a:rPr lang="en-ZA" dirty="0"/>
              <a:t> / NJR JV was duly notified of the PHA / Municipality’s intent to appoint them subject to completion of the public participation process in terms of Section 33 of the MFMA.</a:t>
            </a:r>
          </a:p>
          <a:p>
            <a:endParaRPr lang="en-ZA" dirty="0"/>
          </a:p>
        </p:txBody>
      </p:sp>
    </p:spTree>
    <p:extLst>
      <p:ext uri="{BB962C8B-B14F-4D97-AF65-F5344CB8AC3E}">
        <p14:creationId xmlns:p14="http://schemas.microsoft.com/office/powerpoint/2010/main" val="2832145646"/>
      </p:ext>
    </p:extLst>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dirty="0" smtClean="0"/>
              <a:t>26.3 POLOKWANE </a:t>
            </a:r>
            <a:r>
              <a:rPr lang="en-ZA" sz="3200" dirty="0"/>
              <a:t>EXT 107 GAP HOUSING PROJECT</a:t>
            </a:r>
            <a:br>
              <a:rPr lang="en-ZA" sz="3200" dirty="0"/>
            </a:br>
            <a:endParaRPr lang="en-ZA" sz="3200" dirty="0"/>
          </a:p>
        </p:txBody>
      </p:sp>
      <p:sp>
        <p:nvSpPr>
          <p:cNvPr id="3" name="Content Placeholder 2"/>
          <p:cNvSpPr>
            <a:spLocks noGrp="1"/>
          </p:cNvSpPr>
          <p:nvPr>
            <p:ph idx="1"/>
          </p:nvPr>
        </p:nvSpPr>
        <p:spPr/>
        <p:txBody>
          <a:bodyPr>
            <a:normAutofit fontScale="25000" lnSpcReduction="20000"/>
          </a:bodyPr>
          <a:lstStyle/>
          <a:p>
            <a:pPr algn="just"/>
            <a:r>
              <a:rPr lang="en-ZA" sz="6400" dirty="0"/>
              <a:t>The Design, Built, Finance, Operate and Transfer (DBFOT) option on Extension 107 was the chosen approach approved by PHA and its stakeholders. Polokwane Housing Association contributed land towards the DBFOT concessionary agreement. The Concessionaire will transfer properties to the new home owners and pay over a royalty fee of 5% to PHA after the successful transfer. The assumption is that the developer will sell off the plan and thereby only require minimum capital outlay upfront which should reduce the amount to be borrowed.</a:t>
            </a:r>
          </a:p>
          <a:p>
            <a:pPr algn="just"/>
            <a:r>
              <a:rPr lang="en-ZA" sz="6400" dirty="0"/>
              <a:t>After the completion of procurement processes, VHARANANI Properties was duly notified of the PHA / Municipality’s intention to appoint them, subject to completion of the public participation process in terms of Section 33 of the MFMA. </a:t>
            </a:r>
          </a:p>
          <a:p>
            <a:pPr algn="just"/>
            <a:r>
              <a:rPr lang="en-ZA" sz="6400" dirty="0"/>
              <a:t>A royalty fee of 7% payable to PHA from gross sales value of properties after successful transfer, was also negotiated with VHARANANI. </a:t>
            </a:r>
          </a:p>
          <a:p>
            <a:pPr algn="just"/>
            <a:r>
              <a:rPr lang="en-ZA" sz="6400" dirty="0" err="1"/>
              <a:t>Vharanani</a:t>
            </a:r>
            <a:r>
              <a:rPr lang="en-ZA" sz="6400" dirty="0"/>
              <a:t> Properties is the preferred bidder for this project and engagement with the company is underway to finalise </a:t>
            </a:r>
          </a:p>
          <a:p>
            <a:pPr algn="just"/>
            <a:r>
              <a:rPr lang="en-ZA" sz="6400" dirty="0"/>
              <a:t>the contract. The Design Build Finance Operate and Transfer (DBFOT) procurement process option on Extension 107 yielded the following results:</a:t>
            </a:r>
          </a:p>
          <a:p>
            <a:endParaRPr lang="en-ZA" dirty="0"/>
          </a:p>
        </p:txBody>
      </p:sp>
    </p:spTree>
    <p:extLst>
      <p:ext uri="{BB962C8B-B14F-4D97-AF65-F5344CB8AC3E}">
        <p14:creationId xmlns:p14="http://schemas.microsoft.com/office/powerpoint/2010/main" val="1248031353"/>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667000"/>
            <a:ext cx="7309362" cy="2286000"/>
          </a:xfrm>
        </p:spPr>
        <p:txBody>
          <a:bodyPr>
            <a:normAutofit/>
          </a:bodyPr>
          <a:lstStyle/>
          <a:p>
            <a:r>
              <a:rPr lang="en-ZA" dirty="0" smtClean="0"/>
              <a:t>PHA PERFORMANCE SUMMARY FOR 2019/20</a:t>
            </a:r>
            <a:endParaRPr lang="en-ZA" dirty="0"/>
          </a:p>
        </p:txBody>
      </p:sp>
    </p:spTree>
    <p:extLst>
      <p:ext uri="{BB962C8B-B14F-4D97-AF65-F5344CB8AC3E}">
        <p14:creationId xmlns:p14="http://schemas.microsoft.com/office/powerpoint/2010/main" val="2920710118"/>
      </p:ext>
    </p:extLst>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dirty="0" smtClean="0"/>
              <a:t>26.3 PHA KEY PERFORMANCE AREAS RESULTS FOR 2019/202</a:t>
            </a:r>
            <a:endParaRPr lang="en-ZA"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1321955"/>
              </p:ext>
            </p:extLst>
          </p:nvPr>
        </p:nvGraphicFramePr>
        <p:xfrm>
          <a:off x="783772" y="1905000"/>
          <a:ext cx="7750628" cy="3733800"/>
        </p:xfrm>
        <a:graphic>
          <a:graphicData uri="http://schemas.openxmlformats.org/drawingml/2006/table">
            <a:tbl>
              <a:tblPr firstRow="1" firstCol="1" bandRow="1">
                <a:tableStyleId>{5C22544A-7EE6-4342-B048-85BDC9FD1C3A}</a:tableStyleId>
              </a:tblPr>
              <a:tblGrid>
                <a:gridCol w="2451993">
                  <a:extLst>
                    <a:ext uri="{9D8B030D-6E8A-4147-A177-3AD203B41FA5}">
                      <a16:colId xmlns:a16="http://schemas.microsoft.com/office/drawing/2014/main" val="138974901"/>
                    </a:ext>
                  </a:extLst>
                </a:gridCol>
                <a:gridCol w="1528272">
                  <a:extLst>
                    <a:ext uri="{9D8B030D-6E8A-4147-A177-3AD203B41FA5}">
                      <a16:colId xmlns:a16="http://schemas.microsoft.com/office/drawing/2014/main" val="2555967432"/>
                    </a:ext>
                  </a:extLst>
                </a:gridCol>
                <a:gridCol w="1019328">
                  <a:extLst>
                    <a:ext uri="{9D8B030D-6E8A-4147-A177-3AD203B41FA5}">
                      <a16:colId xmlns:a16="http://schemas.microsoft.com/office/drawing/2014/main" val="3554172758"/>
                    </a:ext>
                  </a:extLst>
                </a:gridCol>
                <a:gridCol w="1018609">
                  <a:extLst>
                    <a:ext uri="{9D8B030D-6E8A-4147-A177-3AD203B41FA5}">
                      <a16:colId xmlns:a16="http://schemas.microsoft.com/office/drawing/2014/main" val="1391637200"/>
                    </a:ext>
                  </a:extLst>
                </a:gridCol>
                <a:gridCol w="1732426">
                  <a:extLst>
                    <a:ext uri="{9D8B030D-6E8A-4147-A177-3AD203B41FA5}">
                      <a16:colId xmlns:a16="http://schemas.microsoft.com/office/drawing/2014/main" val="3212476294"/>
                    </a:ext>
                  </a:extLst>
                </a:gridCol>
              </a:tblGrid>
              <a:tr h="989515">
                <a:tc>
                  <a:txBody>
                    <a:bodyPr/>
                    <a:lstStyle/>
                    <a:p>
                      <a:pPr>
                        <a:lnSpc>
                          <a:spcPct val="107000"/>
                        </a:lnSpc>
                        <a:spcAft>
                          <a:spcPts val="0"/>
                        </a:spcAft>
                      </a:pPr>
                      <a:r>
                        <a:rPr lang="en-ZA" sz="1500" dirty="0">
                          <a:solidFill>
                            <a:schemeClr val="tx1"/>
                          </a:solidFill>
                          <a:effectLst/>
                        </a:rPr>
                        <a:t>KPA</a:t>
                      </a:r>
                      <a:endParaRPr lang="en-ZA" sz="15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0"/>
                        </a:spcAft>
                      </a:pPr>
                      <a:r>
                        <a:rPr lang="en-ZA" sz="1500" dirty="0">
                          <a:solidFill>
                            <a:schemeClr val="tx1"/>
                          </a:solidFill>
                          <a:effectLst/>
                        </a:rPr>
                        <a:t>No of targets  as per Revised  APP</a:t>
                      </a:r>
                      <a:endParaRPr lang="en-ZA" sz="15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0"/>
                        </a:spcAft>
                      </a:pPr>
                      <a:r>
                        <a:rPr lang="en-ZA" sz="1500">
                          <a:solidFill>
                            <a:schemeClr val="tx1"/>
                          </a:solidFill>
                          <a:effectLst/>
                        </a:rPr>
                        <a:t>Targets achieved</a:t>
                      </a:r>
                      <a:endParaRPr lang="en-ZA" sz="15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0"/>
                        </a:spcAft>
                      </a:pPr>
                      <a:r>
                        <a:rPr lang="en-ZA" sz="1500">
                          <a:solidFill>
                            <a:schemeClr val="tx1"/>
                          </a:solidFill>
                          <a:effectLst/>
                        </a:rPr>
                        <a:t>Targets not achieved</a:t>
                      </a:r>
                      <a:endParaRPr lang="en-ZA" sz="15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0"/>
                        </a:spcAft>
                      </a:pPr>
                      <a:r>
                        <a:rPr lang="en-ZA" sz="1500">
                          <a:solidFill>
                            <a:schemeClr val="tx1"/>
                          </a:solidFill>
                          <a:effectLst/>
                        </a:rPr>
                        <a:t>POE not provided/ Insufficient</a:t>
                      </a:r>
                      <a:endParaRPr lang="en-ZA" sz="15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62534023"/>
                  </a:ext>
                </a:extLst>
              </a:tr>
              <a:tr h="489732">
                <a:tc>
                  <a:txBody>
                    <a:bodyPr/>
                    <a:lstStyle/>
                    <a:p>
                      <a:pPr>
                        <a:lnSpc>
                          <a:spcPct val="107000"/>
                        </a:lnSpc>
                        <a:spcAft>
                          <a:spcPts val="0"/>
                        </a:spcAft>
                      </a:pPr>
                      <a:r>
                        <a:rPr lang="en-ZA" sz="1500">
                          <a:solidFill>
                            <a:schemeClr val="tx1"/>
                          </a:solidFill>
                          <a:effectLst/>
                        </a:rPr>
                        <a:t>Service Delivery </a:t>
                      </a:r>
                      <a:endParaRPr lang="en-ZA" sz="15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solidFill>
                            <a:schemeClr val="tx1"/>
                          </a:solidFill>
                          <a:effectLst/>
                        </a:rPr>
                        <a:t>6 (100%)</a:t>
                      </a:r>
                      <a:endParaRPr lang="en-ZA" sz="15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solidFill>
                            <a:schemeClr val="tx1"/>
                          </a:solidFill>
                          <a:effectLst/>
                        </a:rPr>
                        <a:t>6 (100%)</a:t>
                      </a:r>
                      <a:endParaRPr lang="en-ZA" sz="15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solidFill>
                            <a:schemeClr val="tx1"/>
                          </a:solidFill>
                          <a:effectLst/>
                        </a:rPr>
                        <a:t>-</a:t>
                      </a:r>
                      <a:endParaRPr lang="en-ZA" sz="15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solidFill>
                            <a:schemeClr val="tx1"/>
                          </a:solidFill>
                          <a:effectLst/>
                        </a:rPr>
                        <a:t>-</a:t>
                      </a:r>
                      <a:endParaRPr lang="en-ZA" sz="15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272631130"/>
                  </a:ext>
                </a:extLst>
              </a:tr>
              <a:tr h="554739">
                <a:tc>
                  <a:txBody>
                    <a:bodyPr/>
                    <a:lstStyle/>
                    <a:p>
                      <a:pPr>
                        <a:lnSpc>
                          <a:spcPct val="107000"/>
                        </a:lnSpc>
                        <a:spcAft>
                          <a:spcPts val="0"/>
                        </a:spcAft>
                      </a:pPr>
                      <a:r>
                        <a:rPr lang="en-ZA" sz="1500">
                          <a:solidFill>
                            <a:schemeClr val="tx1"/>
                          </a:solidFill>
                          <a:effectLst/>
                        </a:rPr>
                        <a:t>Financial Viability </a:t>
                      </a:r>
                      <a:endParaRPr lang="en-ZA" sz="15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solidFill>
                            <a:schemeClr val="tx1"/>
                          </a:solidFill>
                          <a:effectLst/>
                        </a:rPr>
                        <a:t>5 (100%)</a:t>
                      </a:r>
                      <a:endParaRPr lang="en-ZA" sz="15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solidFill>
                            <a:schemeClr val="tx1"/>
                          </a:solidFill>
                          <a:effectLst/>
                        </a:rPr>
                        <a:t>3 (60%)</a:t>
                      </a:r>
                      <a:endParaRPr lang="en-ZA" sz="15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solidFill>
                            <a:schemeClr val="tx1"/>
                          </a:solidFill>
                          <a:effectLst/>
                        </a:rPr>
                        <a:t>2 (40%)</a:t>
                      </a:r>
                      <a:endParaRPr lang="en-ZA" sz="15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solidFill>
                            <a:schemeClr val="tx1"/>
                          </a:solidFill>
                          <a:effectLst/>
                        </a:rPr>
                        <a:t>-</a:t>
                      </a:r>
                      <a:endParaRPr lang="en-ZA" sz="15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550531401"/>
                  </a:ext>
                </a:extLst>
              </a:tr>
              <a:tr h="659676">
                <a:tc>
                  <a:txBody>
                    <a:bodyPr/>
                    <a:lstStyle/>
                    <a:p>
                      <a:pPr>
                        <a:lnSpc>
                          <a:spcPct val="107000"/>
                        </a:lnSpc>
                        <a:spcAft>
                          <a:spcPts val="0"/>
                        </a:spcAft>
                      </a:pPr>
                      <a:r>
                        <a:rPr lang="en-ZA" sz="1500">
                          <a:solidFill>
                            <a:schemeClr val="tx1"/>
                          </a:solidFill>
                          <a:effectLst/>
                        </a:rPr>
                        <a:t>Governance and Transformation </a:t>
                      </a:r>
                      <a:endParaRPr lang="en-ZA" sz="15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solidFill>
                            <a:schemeClr val="tx1"/>
                          </a:solidFill>
                          <a:effectLst/>
                        </a:rPr>
                        <a:t>16 (100%)</a:t>
                      </a:r>
                      <a:endParaRPr lang="en-ZA" sz="15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solidFill>
                            <a:schemeClr val="tx1"/>
                          </a:solidFill>
                          <a:effectLst/>
                        </a:rPr>
                        <a:t>14 (87%)</a:t>
                      </a:r>
                      <a:endParaRPr lang="en-ZA" sz="15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solidFill>
                            <a:schemeClr val="tx1"/>
                          </a:solidFill>
                          <a:effectLst/>
                        </a:rPr>
                        <a:t>2 (13%)</a:t>
                      </a:r>
                      <a:endParaRPr lang="en-ZA" sz="15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solidFill>
                            <a:schemeClr val="tx1"/>
                          </a:solidFill>
                          <a:effectLst/>
                        </a:rPr>
                        <a:t>-</a:t>
                      </a:r>
                      <a:endParaRPr lang="en-ZA" sz="15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52947394"/>
                  </a:ext>
                </a:extLst>
              </a:tr>
              <a:tr h="520069">
                <a:tc>
                  <a:txBody>
                    <a:bodyPr/>
                    <a:lstStyle/>
                    <a:p>
                      <a:pPr>
                        <a:lnSpc>
                          <a:spcPct val="107000"/>
                        </a:lnSpc>
                        <a:spcAft>
                          <a:spcPts val="0"/>
                        </a:spcAft>
                      </a:pPr>
                      <a:r>
                        <a:rPr lang="en-ZA" sz="1500">
                          <a:solidFill>
                            <a:schemeClr val="tx1"/>
                          </a:solidFill>
                          <a:effectLst/>
                        </a:rPr>
                        <a:t>Total</a:t>
                      </a:r>
                      <a:endParaRPr lang="en-ZA" sz="15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solidFill>
                            <a:schemeClr val="tx1"/>
                          </a:solidFill>
                          <a:effectLst/>
                        </a:rPr>
                        <a:t>27</a:t>
                      </a:r>
                      <a:endParaRPr lang="en-ZA" sz="15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solidFill>
                            <a:schemeClr val="tx1"/>
                          </a:solidFill>
                          <a:effectLst/>
                        </a:rPr>
                        <a:t>23</a:t>
                      </a:r>
                      <a:endParaRPr lang="en-ZA" sz="15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solidFill>
                            <a:schemeClr val="tx1"/>
                          </a:solidFill>
                          <a:effectLst/>
                        </a:rPr>
                        <a:t>4</a:t>
                      </a:r>
                      <a:endParaRPr lang="en-ZA" sz="15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solidFill>
                            <a:schemeClr val="tx1"/>
                          </a:solidFill>
                          <a:effectLst/>
                        </a:rPr>
                        <a:t>-</a:t>
                      </a:r>
                      <a:endParaRPr lang="en-ZA" sz="15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2138590325"/>
                  </a:ext>
                </a:extLst>
              </a:tr>
              <a:tr h="520069">
                <a:tc>
                  <a:txBody>
                    <a:bodyPr/>
                    <a:lstStyle/>
                    <a:p>
                      <a:pPr>
                        <a:lnSpc>
                          <a:spcPct val="107000"/>
                        </a:lnSpc>
                        <a:spcAft>
                          <a:spcPts val="0"/>
                        </a:spcAft>
                      </a:pPr>
                      <a:r>
                        <a:rPr lang="en-ZA" sz="1500">
                          <a:solidFill>
                            <a:schemeClr val="tx1"/>
                          </a:solidFill>
                          <a:effectLst/>
                        </a:rPr>
                        <a:t>Total in percentage</a:t>
                      </a:r>
                      <a:endParaRPr lang="en-ZA" sz="15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solidFill>
                            <a:schemeClr val="tx1"/>
                          </a:solidFill>
                          <a:effectLst/>
                        </a:rPr>
                        <a:t>100%</a:t>
                      </a:r>
                      <a:endParaRPr lang="en-ZA" sz="15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solidFill>
                            <a:schemeClr val="tx1"/>
                          </a:solidFill>
                          <a:effectLst/>
                        </a:rPr>
                        <a:t>85%</a:t>
                      </a:r>
                      <a:endParaRPr lang="en-ZA" sz="15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solidFill>
                            <a:schemeClr val="tx1"/>
                          </a:solidFill>
                          <a:effectLst/>
                        </a:rPr>
                        <a:t>15%</a:t>
                      </a:r>
                      <a:endParaRPr lang="en-ZA" sz="15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solidFill>
                            <a:schemeClr val="tx1"/>
                          </a:solidFill>
                          <a:effectLst/>
                        </a:rPr>
                        <a:t>-%</a:t>
                      </a:r>
                      <a:endParaRPr lang="en-ZA" sz="15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966102703"/>
                  </a:ext>
                </a:extLst>
              </a:tr>
            </a:tbl>
          </a:graphicData>
        </a:graphic>
      </p:graphicFrame>
    </p:spTree>
    <p:extLst>
      <p:ext uri="{BB962C8B-B14F-4D97-AF65-F5344CB8AC3E}">
        <p14:creationId xmlns:p14="http://schemas.microsoft.com/office/powerpoint/2010/main" val="2820240162"/>
      </p:ext>
    </p:extLst>
  </p:cSld>
  <p:clrMapOvr>
    <a:masterClrMapping/>
  </p:clrMapOvr>
  <p:transition>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26.3 PHA AUDIT OPINION</a:t>
            </a:r>
            <a:endParaRPr lang="en-ZA" dirty="0"/>
          </a:p>
        </p:txBody>
      </p:sp>
      <p:sp>
        <p:nvSpPr>
          <p:cNvPr id="3" name="Content Placeholder 2"/>
          <p:cNvSpPr>
            <a:spLocks noGrp="1"/>
          </p:cNvSpPr>
          <p:nvPr>
            <p:ph idx="1"/>
          </p:nvPr>
        </p:nvSpPr>
        <p:spPr/>
        <p:txBody>
          <a:bodyPr/>
          <a:lstStyle/>
          <a:p>
            <a:r>
              <a:rPr lang="en-ZA" dirty="0" smtClean="0"/>
              <a:t>PHA received an UQUALIFIED AUDIT OPINION for the 2019/20 financial year.</a:t>
            </a:r>
          </a:p>
          <a:p>
            <a:r>
              <a:rPr lang="en-ZA" b="1" dirty="0" smtClean="0"/>
              <a:t>Matters of emphasis</a:t>
            </a:r>
          </a:p>
          <a:p>
            <a:pPr>
              <a:buFont typeface="Wingdings" panose="05000000000000000000" pitchFamily="2" charset="2"/>
              <a:buChar char="ü"/>
            </a:pPr>
            <a:r>
              <a:rPr lang="en-ZA" dirty="0" smtClean="0"/>
              <a:t>Restatement of corresponding figures</a:t>
            </a:r>
          </a:p>
          <a:p>
            <a:pPr>
              <a:buFont typeface="Wingdings" panose="05000000000000000000" pitchFamily="2" charset="2"/>
              <a:buChar char="ü"/>
            </a:pPr>
            <a:r>
              <a:rPr lang="en-ZA" dirty="0" smtClean="0"/>
              <a:t>Material impairment</a:t>
            </a:r>
            <a:endParaRPr lang="en-ZA" dirty="0"/>
          </a:p>
        </p:txBody>
      </p:sp>
    </p:spTree>
    <p:extLst>
      <p:ext uri="{BB962C8B-B14F-4D97-AF65-F5344CB8AC3E}">
        <p14:creationId xmlns:p14="http://schemas.microsoft.com/office/powerpoint/2010/main" val="2986906036"/>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428750" y="304800"/>
            <a:ext cx="7029450" cy="923997"/>
          </a:xfrm>
        </p:spPr>
        <p:txBody>
          <a:bodyPr/>
          <a:lstStyle/>
          <a:p>
            <a:r>
              <a:rPr lang="en-ZA" altLang="en-US" sz="3000" b="1" dirty="0" smtClean="0">
                <a:solidFill>
                  <a:schemeClr val="tx1"/>
                </a:solidFill>
              </a:rPr>
              <a:t>1. Strategic Objectives for </a:t>
            </a:r>
            <a:r>
              <a:rPr lang="en-ZA" altLang="en-US" sz="3000" b="1" dirty="0" smtClean="0">
                <a:solidFill>
                  <a:schemeClr val="tx1"/>
                </a:solidFill>
              </a:rPr>
              <a:t>2019/20</a:t>
            </a:r>
            <a:endParaRPr lang="en-ZA" altLang="en-US" sz="3000" b="1" dirty="0" smtClean="0">
              <a:solidFill>
                <a:schemeClr val="tx1"/>
              </a:solidFill>
            </a:endParaRPr>
          </a:p>
        </p:txBody>
      </p:sp>
      <p:sp>
        <p:nvSpPr>
          <p:cNvPr id="8195" name="Content Placeholder 2"/>
          <p:cNvSpPr>
            <a:spLocks noGrp="1"/>
          </p:cNvSpPr>
          <p:nvPr>
            <p:ph idx="1"/>
          </p:nvPr>
        </p:nvSpPr>
        <p:spPr/>
        <p:txBody>
          <a:bodyPr/>
          <a:lstStyle/>
          <a:p>
            <a:pPr algn="just"/>
            <a:r>
              <a:rPr lang="en-ZA" altLang="en-US" sz="2400" dirty="0" smtClean="0">
                <a:solidFill>
                  <a:schemeClr val="tx1"/>
                </a:solidFill>
              </a:rPr>
              <a:t>Improved provision of basic and environmental services in a sustainable way to our communities.</a:t>
            </a:r>
          </a:p>
          <a:p>
            <a:pPr algn="just"/>
            <a:r>
              <a:rPr lang="en-ZA" altLang="en-US" sz="2400" dirty="0" smtClean="0">
                <a:solidFill>
                  <a:schemeClr val="tx1"/>
                </a:solidFill>
              </a:rPr>
              <a:t>Enhanced financial viability and improved financial management.</a:t>
            </a:r>
          </a:p>
          <a:p>
            <a:pPr algn="just"/>
            <a:r>
              <a:rPr lang="en-ZA" altLang="en-US" sz="2400" dirty="0" smtClean="0">
                <a:solidFill>
                  <a:schemeClr val="tx1"/>
                </a:solidFill>
              </a:rPr>
              <a:t>Improved efficiency and effectiveness of municipal administration.</a:t>
            </a:r>
          </a:p>
          <a:p>
            <a:pPr algn="just"/>
            <a:r>
              <a:rPr lang="en-ZA" altLang="en-US" sz="2400" dirty="0" smtClean="0">
                <a:solidFill>
                  <a:schemeClr val="tx1"/>
                </a:solidFill>
              </a:rPr>
              <a:t>Improve community confidence in the system of local government.</a:t>
            </a:r>
          </a:p>
          <a:p>
            <a:pPr algn="just"/>
            <a:r>
              <a:rPr lang="en-ZA" altLang="en-US" sz="2400" dirty="0" smtClean="0">
                <a:solidFill>
                  <a:schemeClr val="tx1"/>
                </a:solidFill>
              </a:rPr>
              <a:t>Increased economic growth.</a:t>
            </a:r>
          </a:p>
        </p:txBody>
      </p:sp>
    </p:spTree>
    <p:extLst>
      <p:ext uri="{BB962C8B-B14F-4D97-AF65-F5344CB8AC3E}">
        <p14:creationId xmlns:p14="http://schemas.microsoft.com/office/powerpoint/2010/main" val="4018654025"/>
      </p:ext>
    </p:extLst>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ChangeArrowheads="1"/>
          </p:cNvSpPr>
          <p:nvPr/>
        </p:nvSpPr>
        <p:spPr bwMode="auto">
          <a:xfrm>
            <a:off x="2214546" y="1643050"/>
            <a:ext cx="4973654" cy="1285884"/>
          </a:xfrm>
          <a:prstGeom prst="rect">
            <a:avLst/>
          </a:prstGeom>
          <a:solidFill>
            <a:schemeClr val="bg2">
              <a:lumMod val="50000"/>
            </a:schemeClr>
          </a:solidFill>
          <a:ln w="38100">
            <a:solidFill>
              <a:srgbClr val="00B0F0"/>
            </a:solidFill>
            <a:miter lim="800000"/>
            <a:headEnd/>
            <a:tailEnd/>
          </a:ln>
          <a:effectLst>
            <a:outerShdw blurRad="50800" dist="50800" dir="5400000" algn="ctr" rotWithShape="0">
              <a:schemeClr val="accent6">
                <a:lumMod val="60000"/>
                <a:lumOff val="40000"/>
              </a:schemeClr>
            </a:outerShdw>
          </a:effectLst>
          <a:scene3d>
            <a:camera prst="legacyPerspectiveBottom"/>
            <a:lightRig rig="legacyFlat3" dir="t"/>
          </a:scene3d>
          <a:sp3d extrusionH="887400" prstMaterial="legacyMatte">
            <a:bevelT w="13500" h="13500"/>
            <a:bevelB w="13500" h="13500" prst="angle"/>
            <a:extrusionClr>
              <a:schemeClr val="accent6">
                <a:lumMod val="50000"/>
              </a:schemeClr>
            </a:extrusionClr>
          </a:sp3d>
        </p:spPr>
        <p:txBody>
          <a:bodyPr wrap="none" anchor="ctr"/>
          <a:lstStyle/>
          <a:p>
            <a:pPr algn="ctr" fontAlgn="auto">
              <a:spcBef>
                <a:spcPts val="0"/>
              </a:spcBef>
              <a:spcAft>
                <a:spcPts val="0"/>
              </a:spcAft>
              <a:defRPr/>
            </a:pP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charset="0"/>
                <a:ea typeface="+mn-ea"/>
              </a:rPr>
              <a:t>Q &amp; A</a:t>
            </a:r>
            <a:endParaRPr lang="en-US" sz="4400" dirty="0">
              <a:ln w="12700">
                <a:solidFill>
                  <a:schemeClr val="tx2">
                    <a:satMod val="155000"/>
                  </a:schemeClr>
                </a:solidFill>
                <a:prstDash val="solid"/>
              </a:ln>
              <a:solidFill>
                <a:schemeClr val="bg2">
                  <a:lumMod val="75000"/>
                </a:schemeClr>
              </a:solidFill>
              <a:effectLst>
                <a:outerShdw blurRad="41275" dist="20320" dir="1800000" algn="tl" rotWithShape="0">
                  <a:srgbClr val="000000">
                    <a:alpha val="40000"/>
                  </a:srgbClr>
                </a:outerShdw>
              </a:effectLst>
              <a:latin typeface="Tahoma" charset="0"/>
              <a:ea typeface="+mn-ea"/>
            </a:endParaRPr>
          </a:p>
        </p:txBody>
      </p:sp>
      <p:pic>
        <p:nvPicPr>
          <p:cNvPr id="28675" name="Picture 2" descr="untitled.bmp"/>
          <p:cNvPicPr>
            <a:picLocks noChangeAspect="1"/>
          </p:cNvPicPr>
          <p:nvPr/>
        </p:nvPicPr>
        <p:blipFill>
          <a:blip r:embed="rId3" cstate="print"/>
          <a:srcRect/>
          <a:stretch>
            <a:fillRect/>
          </a:stretch>
        </p:blipFill>
        <p:spPr bwMode="auto">
          <a:xfrm>
            <a:off x="3316288" y="3214688"/>
            <a:ext cx="2928937" cy="2786062"/>
          </a:xfrm>
          <a:prstGeom prst="rect">
            <a:avLst/>
          </a:prstGeom>
          <a:noFill/>
          <a:ln w="9525">
            <a:noFill/>
            <a:miter lim="800000"/>
            <a:headEnd/>
            <a:tailEnd/>
          </a:ln>
        </p:spPr>
      </p:pic>
    </p:spTree>
    <p:extLst>
      <p:ext uri="{BB962C8B-B14F-4D97-AF65-F5344CB8AC3E}">
        <p14:creationId xmlns:p14="http://schemas.microsoft.com/office/powerpoint/2010/main" val="243912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ZA" altLang="en-US" sz="3200" b="1" dirty="0" smtClean="0"/>
              <a:t>2. Smart city Six pillars</a:t>
            </a:r>
          </a:p>
        </p:txBody>
      </p:sp>
      <p:pic>
        <p:nvPicPr>
          <p:cNvPr id="9219" name="Content Placeholder 3" descr="sixpillar"/>
          <p:cNvPicPr>
            <a:picLocks noGrp="1"/>
          </p:cNvPicPr>
          <p:nvPr>
            <p:ph idx="1"/>
          </p:nvPr>
        </p:nvPicPr>
        <p:blipFill>
          <a:blip r:embed="rId2" r:link="rId3" cstate="print"/>
          <a:srcRect/>
          <a:stretch>
            <a:fillRect/>
          </a:stretch>
        </p:blipFill>
        <p:spPr>
          <a:xfrm>
            <a:off x="666219" y="609600"/>
            <a:ext cx="7944381" cy="5648498"/>
          </a:xfrm>
        </p:spPr>
      </p:pic>
    </p:spTree>
    <p:extLst>
      <p:ext uri="{BB962C8B-B14F-4D97-AF65-F5344CB8AC3E}">
        <p14:creationId xmlns:p14="http://schemas.microsoft.com/office/powerpoint/2010/main" val="1741300549"/>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22040"/>
            <a:ext cx="7547520" cy="928459"/>
          </a:xfrm>
          <a:prstGeom prst="rect">
            <a:avLst/>
          </a:prstGeom>
        </p:spPr>
        <p:txBody>
          <a:bodyPr wrap="square">
            <a:spAutoFit/>
          </a:bodyPr>
          <a:lstStyle/>
          <a:p>
            <a:pPr marL="0" marR="0">
              <a:spcBef>
                <a:spcPts val="0"/>
              </a:spcBef>
              <a:spcAft>
                <a:spcPts val="1000"/>
              </a:spcAft>
            </a:pPr>
            <a:r>
              <a:rPr lang="en-ZA" sz="2800" b="1" i="0" dirty="0"/>
              <a:t>3</a:t>
            </a:r>
            <a:r>
              <a:rPr lang="en-ZA" sz="2800" dirty="0"/>
              <a:t>. </a:t>
            </a:r>
            <a:r>
              <a:rPr lang="en-ZA" sz="2800" b="1" i="0" dirty="0"/>
              <a:t>BRIEF PROFILE OF THE </a:t>
            </a:r>
            <a:r>
              <a:rPr lang="en-ZA" sz="2800" b="1" i="0" dirty="0" smtClean="0"/>
              <a:t>MUNICIPALITY</a:t>
            </a:r>
          </a:p>
          <a:p>
            <a:pPr marL="0" marR="0" algn="ctr">
              <a:spcBef>
                <a:spcPts val="0"/>
              </a:spcBef>
              <a:spcAft>
                <a:spcPts val="1000"/>
              </a:spcAft>
            </a:pPr>
            <a:r>
              <a:rPr lang="en-ZA" sz="1800" dirty="0" smtClean="0">
                <a:latin typeface="Calibri" panose="020F0502020204030204" pitchFamily="34" charset="0"/>
                <a:ea typeface="Calibri" panose="020F0502020204030204" pitchFamily="34" charset="0"/>
                <a:cs typeface="Times New Roman" panose="02020603050405020304" pitchFamily="18" charset="0"/>
              </a:rPr>
              <a:t>The population size is 797 127, with 239 116 households</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https://www.timejones.com/Polokwan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858166"/>
            <a:ext cx="8591872" cy="3180435"/>
          </a:xfrm>
          <a:prstGeom prst="rect">
            <a:avLst/>
          </a:prstGeom>
          <a:noFill/>
          <a:ln>
            <a:noFill/>
          </a:ln>
        </p:spPr>
      </p:pic>
      <p:pic>
        <p:nvPicPr>
          <p:cNvPr id="6" name="Picture 5" descr="https://37ugp72ofspp25ltkb3ajwvg-wpengine.netdna-ssl.com/wp-content/uploads/d909d28f7d2e9ba06006f660952e40d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1" y="3810001"/>
            <a:ext cx="8591871" cy="2895600"/>
          </a:xfrm>
          <a:prstGeom prst="rect">
            <a:avLst/>
          </a:prstGeom>
          <a:noFill/>
          <a:ln>
            <a:noFill/>
          </a:ln>
        </p:spPr>
      </p:pic>
    </p:spTree>
    <p:extLst>
      <p:ext uri="{BB962C8B-B14F-4D97-AF65-F5344CB8AC3E}">
        <p14:creationId xmlns:p14="http://schemas.microsoft.com/office/powerpoint/2010/main" val="3290060855"/>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solidFill>
                  <a:schemeClr val="tx1"/>
                </a:solidFill>
              </a:rPr>
              <a:t>3. BRIEF PROFILE OF THE MUNICIPALITY</a:t>
            </a:r>
            <a:endParaRPr lang="en-ZA" sz="3200" dirty="0">
              <a:solidFill>
                <a:schemeClr val="tx1"/>
              </a:solidFill>
            </a:endParaRPr>
          </a:p>
        </p:txBody>
      </p:sp>
      <p:sp>
        <p:nvSpPr>
          <p:cNvPr id="3" name="Content Placeholder 2"/>
          <p:cNvSpPr>
            <a:spLocks noGrp="1"/>
          </p:cNvSpPr>
          <p:nvPr>
            <p:ph idx="1"/>
          </p:nvPr>
        </p:nvSpPr>
        <p:spPr>
          <a:xfrm>
            <a:off x="666220" y="980729"/>
            <a:ext cx="7976643" cy="5343872"/>
          </a:xfrm>
        </p:spPr>
        <p:txBody>
          <a:bodyPr>
            <a:normAutofit fontScale="77500" lnSpcReduction="20000"/>
          </a:bodyPr>
          <a:lstStyle/>
          <a:p>
            <a:pPr algn="just"/>
            <a:r>
              <a:rPr lang="en-ZA" dirty="0" smtClean="0">
                <a:solidFill>
                  <a:schemeClr val="tx1"/>
                </a:solidFill>
              </a:rPr>
              <a:t>Polokwane Municipality is situated in the central part of the Limpopo Province.</a:t>
            </a:r>
          </a:p>
          <a:p>
            <a:pPr algn="just"/>
            <a:r>
              <a:rPr lang="en-ZA" dirty="0" smtClean="0">
                <a:solidFill>
                  <a:schemeClr val="tx1"/>
                </a:solidFill>
              </a:rPr>
              <a:t> The municipality shares the name with the biggest town in Limpopo called Polokwane. Locally it shares borders with three other local municipalities within Capricorn District as well as local municipalities in Mopani and Waterberg Districts.</a:t>
            </a:r>
          </a:p>
          <a:p>
            <a:pPr algn="just"/>
            <a:r>
              <a:rPr lang="en-ZA" dirty="0" smtClean="0">
                <a:solidFill>
                  <a:schemeClr val="tx1"/>
                </a:solidFill>
              </a:rPr>
              <a:t> It is the largest metropolitan complex in the north and a major economic centre with 45 wards. Its proximity to the neighbouring countries of Botswana, Zimbabwe, Mozambique and Swaziland makes it a perfect gateway to Africa and an attractive tourist destination. The settlement types indicate that it is more urban than rural.</a:t>
            </a:r>
            <a:endParaRPr lang="en-US" dirty="0">
              <a:solidFill>
                <a:schemeClr val="tx1"/>
              </a:solidFill>
            </a:endParaRPr>
          </a:p>
        </p:txBody>
      </p:sp>
    </p:spTree>
    <p:extLst>
      <p:ext uri="{BB962C8B-B14F-4D97-AF65-F5344CB8AC3E}">
        <p14:creationId xmlns:p14="http://schemas.microsoft.com/office/powerpoint/2010/main" val="2308081035"/>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Badge</Template>
  <TotalTime>78579</TotalTime>
  <Words>4910</Words>
  <Application>Microsoft Office PowerPoint</Application>
  <PresentationFormat>On-screen Show (4:3)</PresentationFormat>
  <Paragraphs>653</Paragraphs>
  <Slides>60</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60</vt:i4>
      </vt:variant>
    </vt:vector>
  </HeadingPairs>
  <TitlesOfParts>
    <vt:vector size="73" baseType="lpstr">
      <vt:lpstr>MS PGothic</vt:lpstr>
      <vt:lpstr>MS PGothic</vt:lpstr>
      <vt:lpstr>Aharoni</vt:lpstr>
      <vt:lpstr>Arial</vt:lpstr>
      <vt:lpstr>Arial Black</vt:lpstr>
      <vt:lpstr>Calibri</vt:lpstr>
      <vt:lpstr>Gill Sans MT</vt:lpstr>
      <vt:lpstr>Impact</vt:lpstr>
      <vt:lpstr>Tahoma</vt:lpstr>
      <vt:lpstr>Times New Roman</vt:lpstr>
      <vt:lpstr>Wingdings</vt:lpstr>
      <vt:lpstr>ヒラギノ角ゴ Pro W3</vt:lpstr>
      <vt:lpstr>Badge</vt:lpstr>
      <vt:lpstr>      </vt:lpstr>
      <vt:lpstr>Overview of the presentation</vt:lpstr>
      <vt:lpstr>Overview of the presentation</vt:lpstr>
      <vt:lpstr>1. Vision  and Mission </vt:lpstr>
      <vt:lpstr>1. Values  Statement</vt:lpstr>
      <vt:lpstr>1. Strategic Objectives for 2019/20</vt:lpstr>
      <vt:lpstr>2. Smart city Six pillars</vt:lpstr>
      <vt:lpstr>PowerPoint Presentation</vt:lpstr>
      <vt:lpstr>3. BRIEF PROFILE OF THE MUNICIPALITY</vt:lpstr>
      <vt:lpstr>    4. New Polokwane Map</vt:lpstr>
      <vt:lpstr>5. Socio-Economic Profile</vt:lpstr>
      <vt:lpstr>6. Population growth trends.</vt:lpstr>
      <vt:lpstr>7. Economic Information</vt:lpstr>
      <vt:lpstr>7. Economic activity per sector</vt:lpstr>
      <vt:lpstr>7. ECONOMIC EMPLOYMENT PER SECTOR</vt:lpstr>
      <vt:lpstr>8. Annual Report Legislative framework</vt:lpstr>
      <vt:lpstr>PowerPoint Presentation</vt:lpstr>
      <vt:lpstr>PowerPoint Presentation</vt:lpstr>
      <vt:lpstr>10. Audited financial performance against original and revised budget for the 2019/20 financial year  </vt:lpstr>
      <vt:lpstr>10. Financial overview</vt:lpstr>
      <vt:lpstr>10. Key financial achievements</vt:lpstr>
      <vt:lpstr>10. Key financial achievements</vt:lpstr>
      <vt:lpstr>10. Key financial achievements</vt:lpstr>
      <vt:lpstr>10. Key financial achievements</vt:lpstr>
      <vt:lpstr>11. Key challenges (financial)</vt:lpstr>
      <vt:lpstr>12. ANALYSIS OF REVENUE</vt:lpstr>
      <vt:lpstr>12. ANALYSIS OF REVENUE (cont..)</vt:lpstr>
      <vt:lpstr>12. Total revenue for 2019/20</vt:lpstr>
      <vt:lpstr>13. Financial position 2019/20</vt:lpstr>
      <vt:lpstr>14. Liquidity management</vt:lpstr>
      <vt:lpstr>15. Analysis of trade and accounts receivable component of financial position </vt:lpstr>
      <vt:lpstr>16. ANALYSIS OPERATING EXPENDITURE COMPONENT OF FINANCIAL STATEMENT </vt:lpstr>
      <vt:lpstr>17. Grants performance</vt:lpstr>
      <vt:lpstr>18. Repairs and maintenance</vt:lpstr>
      <vt:lpstr>19. Cash flow management</vt:lpstr>
      <vt:lpstr>20. Capital expenditure</vt:lpstr>
      <vt:lpstr>21. Capital expenditure (cont…)</vt:lpstr>
      <vt:lpstr>22.Performance against IDP and SDBIP targets for 2019/20 financial year (original and revised/adjusted targets) high level overview.  </vt:lpstr>
      <vt:lpstr>22. Summary of kpas performance</vt:lpstr>
      <vt:lpstr>22. Performance on national general key performance indicators </vt:lpstr>
      <vt:lpstr>22. Performance on national general key performance indicators </vt:lpstr>
      <vt:lpstr>23. Performance challenges 2019/20</vt:lpstr>
      <vt:lpstr>23. Performance challenges 2019/20 (cont….)</vt:lpstr>
      <vt:lpstr>24. Management Measures taken to improve performance in the 2019/20 Financial Year</vt:lpstr>
      <vt:lpstr>PowerPoint Presentation</vt:lpstr>
      <vt:lpstr>25.1  Auditor General’s Report</vt:lpstr>
      <vt:lpstr>25.2 basis for qualified opinion</vt:lpstr>
      <vt:lpstr>25.3 Progress with remedial action implemented to address material issues reported</vt:lpstr>
      <vt:lpstr>POLOKWANE HOUSING ASSOCIATION</vt:lpstr>
      <vt:lpstr>26. OVERVIEW OF PHA</vt:lpstr>
      <vt:lpstr>26.1 MANDATE OF PHA</vt:lpstr>
      <vt:lpstr>26.2 BOARD COMMITTEES OF PHA</vt:lpstr>
      <vt:lpstr>PHA PROJECTS</vt:lpstr>
      <vt:lpstr>26.3 ANNADALE EXT 2 SOCIAL HOUSING PROJECT BRIEF </vt:lpstr>
      <vt:lpstr>26.3 POLOKWANE EXT 76 SOCIAL HOUSING PROJECT  </vt:lpstr>
      <vt:lpstr>26.3 POLOKWANE EXT 107 GAP HOUSING PROJECT </vt:lpstr>
      <vt:lpstr>PHA PERFORMANCE SUMMARY FOR 2019/20</vt:lpstr>
      <vt:lpstr>26.3 PHA KEY PERFORMANCE AREAS RESULTS FOR 2019/202</vt:lpstr>
      <vt:lpstr>26.3 PHA AUDIT OPINION</vt:lpstr>
      <vt:lpstr>PowerPoint Presentation</vt:lpstr>
    </vt:vector>
  </TitlesOfParts>
  <Company>Institute for Performance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Rienie</dc:creator>
  <cp:lastModifiedBy>Vheli Mthombeni</cp:lastModifiedBy>
  <cp:revision>3486</cp:revision>
  <cp:lastPrinted>2019-02-28T12:01:51Z</cp:lastPrinted>
  <dcterms:created xsi:type="dcterms:W3CDTF">2005-01-23T08:15:11Z</dcterms:created>
  <dcterms:modified xsi:type="dcterms:W3CDTF">2021-08-04T07:43:15Z</dcterms:modified>
</cp:coreProperties>
</file>